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90" r:id="rId2"/>
    <p:sldId id="373" r:id="rId3"/>
    <p:sldId id="374" r:id="rId4"/>
    <p:sldId id="379" r:id="rId5"/>
    <p:sldId id="384" r:id="rId6"/>
    <p:sldId id="383" r:id="rId7"/>
    <p:sldId id="376" r:id="rId8"/>
    <p:sldId id="377" r:id="rId9"/>
    <p:sldId id="388" r:id="rId10"/>
    <p:sldId id="375" r:id="rId11"/>
    <p:sldId id="380" r:id="rId12"/>
    <p:sldId id="385" r:id="rId13"/>
    <p:sldId id="386" r:id="rId14"/>
    <p:sldId id="387" r:id="rId15"/>
    <p:sldId id="265"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01" userDrawn="1">
          <p15:clr>
            <a:srgbClr val="A4A3A4"/>
          </p15:clr>
        </p15:guide>
        <p15:guide id="2" pos="2880" userDrawn="1">
          <p15:clr>
            <a:srgbClr val="A4A3A4"/>
          </p15:clr>
        </p15:guide>
        <p15:guide id="3" orient="horz" pos="84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len Malherbe" initials="GM" lastIdx="5" clrIdx="0"/>
  <p:cmAuthor id="2" name="CAIA" initials="CAI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2A58"/>
    <a:srgbClr val="88C886"/>
    <a:srgbClr val="00B9F3"/>
    <a:srgbClr val="00AB4E"/>
    <a:srgbClr val="A5D8C0"/>
    <a:srgbClr val="000000"/>
    <a:srgbClr val="005B3C"/>
    <a:srgbClr val="005BAA"/>
    <a:srgbClr val="7F7F7F"/>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45" autoAdjust="0"/>
    <p:restoredTop sz="94479" autoAdjust="0"/>
  </p:normalViewPr>
  <p:slideViewPr>
    <p:cSldViewPr showGuides="1">
      <p:cViewPr varScale="1">
        <p:scale>
          <a:sx n="78" d="100"/>
          <a:sy n="78" d="100"/>
        </p:scale>
        <p:origin x="1488" y="168"/>
      </p:cViewPr>
      <p:guideLst>
        <p:guide orient="horz" pos="4201"/>
        <p:guide pos="2880"/>
        <p:guide orient="horz" pos="845"/>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5659" cy="496332"/>
          </a:xfrm>
          <a:prstGeom prst="rect">
            <a:avLst/>
          </a:prstGeom>
        </p:spPr>
        <p:txBody>
          <a:bodyPr vert="horz" lIns="93225" tIns="46613" rIns="93225" bIns="46613" rtlCol="0"/>
          <a:lstStyle>
            <a:lvl1pPr algn="l">
              <a:defRPr sz="1200"/>
            </a:lvl1pPr>
          </a:lstStyle>
          <a:p>
            <a:endParaRPr lang="en-ZA" dirty="0"/>
          </a:p>
        </p:txBody>
      </p:sp>
      <p:sp>
        <p:nvSpPr>
          <p:cNvPr id="3" name="Date Placeholder 2"/>
          <p:cNvSpPr>
            <a:spLocks noGrp="1"/>
          </p:cNvSpPr>
          <p:nvPr>
            <p:ph type="dt" sz="quarter" idx="1"/>
          </p:nvPr>
        </p:nvSpPr>
        <p:spPr>
          <a:xfrm>
            <a:off x="3850446" y="0"/>
            <a:ext cx="2945659" cy="496332"/>
          </a:xfrm>
          <a:prstGeom prst="rect">
            <a:avLst/>
          </a:prstGeom>
        </p:spPr>
        <p:txBody>
          <a:bodyPr vert="horz" lIns="93225" tIns="46613" rIns="93225" bIns="46613" rtlCol="0"/>
          <a:lstStyle>
            <a:lvl1pPr algn="r">
              <a:defRPr sz="1200"/>
            </a:lvl1pPr>
          </a:lstStyle>
          <a:p>
            <a:fld id="{D1DCAB3C-370C-4BCF-938F-280625E558EA}" type="datetimeFigureOut">
              <a:rPr lang="en-ZA" smtClean="0"/>
              <a:t>2021/04/20</a:t>
            </a:fld>
            <a:endParaRPr lang="en-ZA" dirty="0"/>
          </a:p>
        </p:txBody>
      </p:sp>
      <p:sp>
        <p:nvSpPr>
          <p:cNvPr id="4" name="Footer Placeholder 3"/>
          <p:cNvSpPr>
            <a:spLocks noGrp="1"/>
          </p:cNvSpPr>
          <p:nvPr>
            <p:ph type="ftr" sz="quarter" idx="2"/>
          </p:nvPr>
        </p:nvSpPr>
        <p:spPr>
          <a:xfrm>
            <a:off x="3" y="9428585"/>
            <a:ext cx="2945659" cy="496332"/>
          </a:xfrm>
          <a:prstGeom prst="rect">
            <a:avLst/>
          </a:prstGeom>
        </p:spPr>
        <p:txBody>
          <a:bodyPr vert="horz" lIns="93225" tIns="46613" rIns="93225" bIns="46613"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50446" y="9428585"/>
            <a:ext cx="2945659" cy="496332"/>
          </a:xfrm>
          <a:prstGeom prst="rect">
            <a:avLst/>
          </a:prstGeom>
        </p:spPr>
        <p:txBody>
          <a:bodyPr vert="horz" lIns="93225" tIns="46613" rIns="93225" bIns="46613" rtlCol="0" anchor="b"/>
          <a:lstStyle>
            <a:lvl1pPr algn="r">
              <a:defRPr sz="1200"/>
            </a:lvl1pPr>
          </a:lstStyle>
          <a:p>
            <a:fld id="{CB5AD6D3-02DC-4DCE-9392-389BF5A80CB8}" type="slidenum">
              <a:rPr lang="en-ZA" smtClean="0"/>
              <a:t>‹#›</a:t>
            </a:fld>
            <a:endParaRPr lang="en-ZA" dirty="0"/>
          </a:p>
        </p:txBody>
      </p:sp>
    </p:spTree>
    <p:extLst>
      <p:ext uri="{BB962C8B-B14F-4D97-AF65-F5344CB8AC3E}">
        <p14:creationId xmlns:p14="http://schemas.microsoft.com/office/powerpoint/2010/main" val="1190980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E09F934-713F-4C02-ACBA-DA9C1F92B462}" type="datetimeFigureOut">
              <a:rPr lang="en-ZA" smtClean="0"/>
              <a:t>2021/04/20</a:t>
            </a:fld>
            <a:endParaRPr lang="en-ZA"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79450" y="4714876"/>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05BC84A0-6249-4375-97B8-639556579898}" type="slidenum">
              <a:rPr lang="en-ZA" smtClean="0"/>
              <a:t>‹#›</a:t>
            </a:fld>
            <a:endParaRPr lang="en-ZA" dirty="0"/>
          </a:p>
        </p:txBody>
      </p:sp>
    </p:spTree>
    <p:extLst>
      <p:ext uri="{BB962C8B-B14F-4D97-AF65-F5344CB8AC3E}">
        <p14:creationId xmlns:p14="http://schemas.microsoft.com/office/powerpoint/2010/main" val="1238005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05BC84A0-6249-4375-97B8-639556579898}" type="slidenum">
              <a:rPr lang="en-ZA" smtClean="0"/>
              <a:t>1</a:t>
            </a:fld>
            <a:endParaRPr lang="en-ZA" dirty="0"/>
          </a:p>
        </p:txBody>
      </p:sp>
    </p:spTree>
    <p:extLst>
      <p:ext uri="{BB962C8B-B14F-4D97-AF65-F5344CB8AC3E}">
        <p14:creationId xmlns:p14="http://schemas.microsoft.com/office/powerpoint/2010/main" val="1236769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69843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49516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9592" y="99680"/>
            <a:ext cx="5040560" cy="759617"/>
          </a:xfrm>
          <a:prstGeom prst="rect">
            <a:avLst/>
          </a:prstGeom>
          <a:ln>
            <a:noFill/>
          </a:ln>
        </p:spPr>
        <p:txBody>
          <a:bodyPr vert="horz" lIns="0" tIns="0" rIns="0" bIns="0" rtlCol="0" anchor="b">
            <a:normAutofit/>
          </a:bodyPr>
          <a:lstStyle/>
          <a:p>
            <a:r>
              <a:rPr lang="en-US" dirty="0"/>
              <a:t>Click to edit Master title style</a:t>
            </a:r>
          </a:p>
        </p:txBody>
      </p:sp>
      <p:sp>
        <p:nvSpPr>
          <p:cNvPr id="13" name="TextBox 12"/>
          <p:cNvSpPr txBox="1"/>
          <p:nvPr userDrawn="1"/>
        </p:nvSpPr>
        <p:spPr>
          <a:xfrm>
            <a:off x="251520" y="1412081"/>
            <a:ext cx="5832648" cy="369332"/>
          </a:xfrm>
          <a:prstGeom prst="rect">
            <a:avLst/>
          </a:prstGeom>
          <a:solidFill>
            <a:schemeClr val="bg1"/>
          </a:solidFill>
          <a:ln>
            <a:solidFill>
              <a:schemeClr val="bg1"/>
            </a:solidFill>
          </a:ln>
        </p:spPr>
        <p:txBody>
          <a:bodyPr wrap="square" rtlCol="0">
            <a:spAutoFit/>
          </a:bodyPr>
          <a:lstStyle/>
          <a:p>
            <a:endParaRPr lang="en-ZA" dirty="0"/>
          </a:p>
        </p:txBody>
      </p:sp>
      <p:sp>
        <p:nvSpPr>
          <p:cNvPr id="3" name="Text Placeholder 2"/>
          <p:cNvSpPr>
            <a:spLocks noGrp="1"/>
          </p:cNvSpPr>
          <p:nvPr>
            <p:ph type="body" idx="1"/>
          </p:nvPr>
        </p:nvSpPr>
        <p:spPr>
          <a:xfrm>
            <a:off x="395288" y="1916137"/>
            <a:ext cx="7056436" cy="4321175"/>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Box 16"/>
          <p:cNvSpPr txBox="1"/>
          <p:nvPr userDrawn="1"/>
        </p:nvSpPr>
        <p:spPr>
          <a:xfrm>
            <a:off x="0" y="-324708"/>
            <a:ext cx="9144000" cy="369332"/>
          </a:xfrm>
          <a:prstGeom prst="rect">
            <a:avLst/>
          </a:prstGeom>
          <a:solidFill>
            <a:schemeClr val="bg1"/>
          </a:solidFill>
          <a:ln>
            <a:solidFill>
              <a:schemeClr val="bg1"/>
            </a:solidFill>
          </a:ln>
        </p:spPr>
        <p:txBody>
          <a:bodyPr wrap="square" rtlCol="0">
            <a:spAutoFit/>
          </a:bodyPr>
          <a:lstStyle/>
          <a:p>
            <a:endParaRPr lang="en-ZA" dirty="0"/>
          </a:p>
        </p:txBody>
      </p:sp>
      <p:sp>
        <p:nvSpPr>
          <p:cNvPr id="10" name="Rectangle: Diagonal Corners Rounded 9">
            <a:extLst>
              <a:ext uri="{FF2B5EF4-FFF2-40B4-BE49-F238E27FC236}">
                <a16:creationId xmlns:a16="http://schemas.microsoft.com/office/drawing/2014/main" id="{2ABE5E11-7A03-4E26-8497-41F4057CE4C2}"/>
              </a:ext>
            </a:extLst>
          </p:cNvPr>
          <p:cNvSpPr/>
          <p:nvPr userDrawn="1"/>
        </p:nvSpPr>
        <p:spPr>
          <a:xfrm>
            <a:off x="5254702" y="6741368"/>
            <a:ext cx="3889298" cy="116109"/>
          </a:xfrm>
          <a:prstGeom prst="round2DiagRect">
            <a:avLst/>
          </a:prstGeom>
          <a:solidFill>
            <a:srgbClr val="88C886"/>
          </a:solidFill>
          <a:ln>
            <a:solidFill>
              <a:srgbClr val="88C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12" name="Rectangle: Diagonal Corners Rounded 11">
            <a:extLst>
              <a:ext uri="{FF2B5EF4-FFF2-40B4-BE49-F238E27FC236}">
                <a16:creationId xmlns:a16="http://schemas.microsoft.com/office/drawing/2014/main" id="{CBB9015F-BCED-45C9-8D29-45A74F46EF3C}"/>
              </a:ext>
            </a:extLst>
          </p:cNvPr>
          <p:cNvSpPr/>
          <p:nvPr userDrawn="1"/>
        </p:nvSpPr>
        <p:spPr>
          <a:xfrm>
            <a:off x="2483768" y="-315416"/>
            <a:ext cx="6660232" cy="936104"/>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8" name="Picture 7" descr="A picture containing drawing, mirror&#10;&#10;Description automatically generated">
            <a:extLst>
              <a:ext uri="{FF2B5EF4-FFF2-40B4-BE49-F238E27FC236}">
                <a16:creationId xmlns:a16="http://schemas.microsoft.com/office/drawing/2014/main" id="{D20ED3B3-B968-4315-922C-251E33A234D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02" y="5373216"/>
            <a:ext cx="3486978" cy="1484261"/>
          </a:xfrm>
          <a:prstGeom prst="rect">
            <a:avLst/>
          </a:prstGeom>
        </p:spPr>
      </p:pic>
      <p:pic>
        <p:nvPicPr>
          <p:cNvPr id="16" name="Picture 15" descr="A close up of a logo&#10;&#10;Description automatically generated">
            <a:extLst>
              <a:ext uri="{FF2B5EF4-FFF2-40B4-BE49-F238E27FC236}">
                <a16:creationId xmlns:a16="http://schemas.microsoft.com/office/drawing/2014/main" id="{13AD08CD-282A-4893-A9D2-E87861DCB5F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91880" y="5373739"/>
            <a:ext cx="1762822" cy="1484261"/>
          </a:xfrm>
          <a:prstGeom prst="rect">
            <a:avLst/>
          </a:prstGeom>
        </p:spPr>
      </p:pic>
    </p:spTree>
    <p:extLst>
      <p:ext uri="{BB962C8B-B14F-4D97-AF65-F5344CB8AC3E}">
        <p14:creationId xmlns:p14="http://schemas.microsoft.com/office/powerpoint/2010/main" val="1490572767"/>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dt="0"/>
  <p:txStyles>
    <p:titleStyle>
      <a:lvl1pPr algn="l" defTabSz="914400" rtl="0" eaLnBrk="1" latinLnBrk="0" hangingPunct="1">
        <a:lnSpc>
          <a:spcPct val="90000"/>
        </a:lnSpc>
        <a:spcBef>
          <a:spcPct val="0"/>
        </a:spcBef>
        <a:buNone/>
        <a:defRPr sz="2400" kern="1200">
          <a:solidFill>
            <a:schemeClr val="bg1"/>
          </a:solidFill>
          <a:latin typeface="+mj-lt"/>
          <a:ea typeface="Verdana" panose="020B0604030504040204" pitchFamily="34" charset="0"/>
          <a:cs typeface="Verdana" panose="020B0604030504040204" pitchFamily="34" charset="0"/>
        </a:defRPr>
      </a:lvl1pPr>
    </p:titleStyle>
    <p:bodyStyle>
      <a:lvl1pPr marL="0" indent="0" algn="l" defTabSz="914400" rtl="0" eaLnBrk="1" latinLnBrk="0" hangingPunct="1">
        <a:lnSpc>
          <a:spcPct val="120000"/>
        </a:lnSpc>
        <a:spcBef>
          <a:spcPts val="1200"/>
        </a:spcBef>
        <a:spcAft>
          <a:spcPts val="200"/>
        </a:spcAft>
        <a:buFontTx/>
        <a:buNone/>
        <a:defRPr sz="2000" kern="1200">
          <a:solidFill>
            <a:schemeClr val="accent1">
              <a:lumMod val="75000"/>
            </a:schemeClr>
          </a:solidFill>
          <a:latin typeface="+mn-lt"/>
          <a:ea typeface="+mn-ea"/>
          <a:cs typeface="+mn-cs"/>
        </a:defRPr>
      </a:lvl1pPr>
      <a:lvl2pPr marL="442913" indent="-266700" algn="l" defTabSz="914400" rtl="0" eaLnBrk="1" latinLnBrk="0" hangingPunct="1">
        <a:lnSpc>
          <a:spcPct val="120000"/>
        </a:lnSpc>
        <a:spcBef>
          <a:spcPts val="300"/>
        </a:spcBef>
        <a:spcAft>
          <a:spcPts val="300"/>
        </a:spcAft>
        <a:buFont typeface="Arial" panose="020B0604020202020204" pitchFamily="34" charset="0"/>
        <a:buChar char="•"/>
        <a:defRPr sz="2000" kern="1200">
          <a:solidFill>
            <a:schemeClr val="tx1"/>
          </a:solidFill>
          <a:latin typeface="+mn-lt"/>
          <a:ea typeface="+mn-ea"/>
          <a:cs typeface="+mn-cs"/>
        </a:defRPr>
      </a:lvl2pPr>
      <a:lvl3pPr marL="720725" indent="-185738" algn="l" defTabSz="914400" rtl="0" eaLnBrk="1" latinLnBrk="0" hangingPunct="1">
        <a:lnSpc>
          <a:spcPct val="120000"/>
        </a:lnSpc>
        <a:spcBef>
          <a:spcPts val="200"/>
        </a:spcBef>
        <a:spcAft>
          <a:spcPts val="400"/>
        </a:spcAft>
        <a:buFont typeface="Arial" panose="020B0604020202020204" pitchFamily="34" charset="0"/>
        <a:buChar char="›"/>
        <a:defRPr sz="1800" kern="1200">
          <a:solidFill>
            <a:schemeClr val="tx1"/>
          </a:solidFill>
          <a:latin typeface="+mn-lt"/>
          <a:ea typeface="+mn-ea"/>
          <a:cs typeface="+mn-cs"/>
        </a:defRPr>
      </a:lvl3pPr>
      <a:lvl4pPr marL="1431925" indent="-176213"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0" userDrawn="1">
          <p15:clr>
            <a:srgbClr val="F26B43"/>
          </p15:clr>
        </p15:guide>
        <p15:guide id="2" orient="horz" pos="2296" userDrawn="1">
          <p15:clr>
            <a:srgbClr val="F26B43"/>
          </p15:clr>
        </p15:guide>
        <p15:guide id="3" orient="horz" pos="4201" userDrawn="1">
          <p15:clr>
            <a:srgbClr val="F26B43"/>
          </p15:clr>
        </p15:guide>
        <p15:guide id="4" orient="horz" pos="799" userDrawn="1">
          <p15:clr>
            <a:srgbClr val="F26B43"/>
          </p15:clr>
        </p15:guide>
        <p15:guide id="5" pos="249" userDrawn="1">
          <p15:clr>
            <a:srgbClr val="F26B43"/>
          </p15:clr>
        </p15:guide>
        <p15:guide id="6" pos="5511" userDrawn="1">
          <p15:clr>
            <a:srgbClr val="F26B43"/>
          </p15:clr>
        </p15:guide>
        <p15:guide id="7" orient="horz" pos="3657" userDrawn="1">
          <p15:clr>
            <a:srgbClr val="F26B43"/>
          </p15:clr>
        </p15:guide>
        <p15:guide id="8" orient="horz" pos="935" userDrawn="1">
          <p15:clr>
            <a:srgbClr val="F26B43"/>
          </p15:clr>
        </p15:guide>
        <p15:guide id="9" pos="469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4294967295"/>
          </p:nvPr>
        </p:nvSpPr>
        <p:spPr>
          <a:xfrm>
            <a:off x="827584" y="692696"/>
            <a:ext cx="7992888" cy="576064"/>
          </a:xfrm>
        </p:spPr>
        <p:txBody>
          <a:bodyPr>
            <a:noAutofit/>
          </a:bodyPr>
          <a:lstStyle/>
          <a:p>
            <a:pPr>
              <a:lnSpc>
                <a:spcPct val="100000"/>
              </a:lnSpc>
              <a:spcBef>
                <a:spcPts val="0"/>
              </a:spcBef>
              <a:spcAft>
                <a:spcPts val="0"/>
              </a:spcAft>
            </a:pPr>
            <a:r>
              <a:rPr lang="en-ZA" sz="3200" b="1" dirty="0">
                <a:solidFill>
                  <a:srgbClr val="2F2A58"/>
                </a:solidFill>
                <a:latin typeface="+mj-lt"/>
              </a:rPr>
              <a:t>BUSA/CAIA</a:t>
            </a:r>
          </a:p>
          <a:p>
            <a:pPr>
              <a:lnSpc>
                <a:spcPct val="100000"/>
              </a:lnSpc>
              <a:spcBef>
                <a:spcPts val="0"/>
              </a:spcBef>
              <a:spcAft>
                <a:spcPts val="0"/>
              </a:spcAft>
            </a:pPr>
            <a:endParaRPr lang="en-ZA" sz="3200" b="1" dirty="0">
              <a:solidFill>
                <a:srgbClr val="2F2A58"/>
              </a:solidFill>
              <a:latin typeface="+mj-lt"/>
            </a:endParaRPr>
          </a:p>
          <a:p>
            <a:pPr>
              <a:lnSpc>
                <a:spcPct val="100000"/>
              </a:lnSpc>
              <a:spcBef>
                <a:spcPts val="0"/>
              </a:spcBef>
              <a:spcAft>
                <a:spcPts val="0"/>
              </a:spcAft>
            </a:pPr>
            <a:r>
              <a:rPr lang="en-ZA" sz="3200" b="1" dirty="0">
                <a:solidFill>
                  <a:srgbClr val="2F2A58"/>
                </a:solidFill>
                <a:latin typeface="+mj-lt"/>
              </a:rPr>
              <a:t>GHS IMPLEMENTATION – </a:t>
            </a:r>
          </a:p>
          <a:p>
            <a:pPr>
              <a:lnSpc>
                <a:spcPct val="100000"/>
              </a:lnSpc>
              <a:spcBef>
                <a:spcPts val="0"/>
              </a:spcBef>
              <a:spcAft>
                <a:spcPts val="0"/>
              </a:spcAft>
            </a:pPr>
            <a:r>
              <a:rPr lang="en-ZA" sz="3200" b="1" dirty="0">
                <a:solidFill>
                  <a:srgbClr val="2F2A58"/>
                </a:solidFill>
                <a:latin typeface="+mj-lt"/>
              </a:rPr>
              <a:t>AN INDUSTRY PERSPECTIVE</a:t>
            </a:r>
          </a:p>
          <a:p>
            <a:pPr>
              <a:lnSpc>
                <a:spcPct val="100000"/>
              </a:lnSpc>
              <a:spcBef>
                <a:spcPts val="0"/>
              </a:spcBef>
              <a:spcAft>
                <a:spcPts val="0"/>
              </a:spcAft>
            </a:pPr>
            <a:r>
              <a:rPr lang="en-ZA" sz="3200" b="1" dirty="0">
                <a:solidFill>
                  <a:srgbClr val="2F2A58"/>
                </a:solidFill>
                <a:latin typeface="+mj-lt"/>
              </a:rPr>
              <a:t>Presenter: Deidre Penfold</a:t>
            </a:r>
          </a:p>
          <a:p>
            <a:pPr>
              <a:lnSpc>
                <a:spcPct val="100000"/>
              </a:lnSpc>
              <a:spcBef>
                <a:spcPts val="0"/>
              </a:spcBef>
              <a:spcAft>
                <a:spcPts val="0"/>
              </a:spcAft>
            </a:pPr>
            <a:r>
              <a:rPr lang="en-US" sz="3200" b="1" dirty="0">
                <a:solidFill>
                  <a:srgbClr val="2F2A58"/>
                </a:solidFill>
                <a:latin typeface="+mj-lt"/>
              </a:rPr>
              <a:t>Date: 20 April 2021</a:t>
            </a:r>
            <a:endParaRPr lang="en-ZA" sz="3200" b="1" dirty="0">
              <a:solidFill>
                <a:srgbClr val="2F2A58"/>
              </a:solidFill>
              <a:latin typeface="+mj-lt"/>
            </a:endParaRPr>
          </a:p>
        </p:txBody>
      </p:sp>
      <p:pic>
        <p:nvPicPr>
          <p:cNvPr id="3" name="Picture 2" descr="A close up of a logo&#10;&#10;Description automatically generated">
            <a:extLst>
              <a:ext uri="{FF2B5EF4-FFF2-40B4-BE49-F238E27FC236}">
                <a16:creationId xmlns:a16="http://schemas.microsoft.com/office/drawing/2014/main" id="{ADA91A0A-C9FD-45C2-8DDD-5DB6E23E60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675811"/>
            <a:ext cx="9144000" cy="1697405"/>
          </a:xfrm>
          <a:prstGeom prst="rect">
            <a:avLst/>
          </a:prstGeom>
        </p:spPr>
      </p:pic>
      <p:sp>
        <p:nvSpPr>
          <p:cNvPr id="9" name="TextBox 8">
            <a:extLst>
              <a:ext uri="{FF2B5EF4-FFF2-40B4-BE49-F238E27FC236}">
                <a16:creationId xmlns:a16="http://schemas.microsoft.com/office/drawing/2014/main" id="{06904C0F-74FF-41EE-A93D-D5A88B79D3D1}"/>
              </a:ext>
            </a:extLst>
          </p:cNvPr>
          <p:cNvSpPr txBox="1"/>
          <p:nvPr/>
        </p:nvSpPr>
        <p:spPr>
          <a:xfrm>
            <a:off x="0" y="5373216"/>
            <a:ext cx="5724128" cy="1512000"/>
          </a:xfrm>
          <a:prstGeom prst="rect">
            <a:avLst/>
          </a:prstGeom>
          <a:solidFill>
            <a:schemeClr val="bg1"/>
          </a:solidFill>
        </p:spPr>
        <p:txBody>
          <a:bodyPr wrap="square" rtlCol="0">
            <a:noAutofit/>
          </a:bodyPr>
          <a:lstStyle/>
          <a:p>
            <a:endParaRPr lang="en-ZA" dirty="0"/>
          </a:p>
        </p:txBody>
      </p:sp>
      <p:pic>
        <p:nvPicPr>
          <p:cNvPr id="2" name="Picture 1">
            <a:extLst>
              <a:ext uri="{FF2B5EF4-FFF2-40B4-BE49-F238E27FC236}">
                <a16:creationId xmlns:a16="http://schemas.microsoft.com/office/drawing/2014/main" id="{E48DD4E1-7FB8-4372-8A23-DF168CF38E36}"/>
              </a:ext>
            </a:extLst>
          </p:cNvPr>
          <p:cNvPicPr>
            <a:picLocks noChangeAspect="1"/>
          </p:cNvPicPr>
          <p:nvPr/>
        </p:nvPicPr>
        <p:blipFill>
          <a:blip r:embed="rId4"/>
          <a:stretch>
            <a:fillRect/>
          </a:stretch>
        </p:blipFill>
        <p:spPr>
          <a:xfrm>
            <a:off x="251520" y="6059355"/>
            <a:ext cx="3712786" cy="798645"/>
          </a:xfrm>
          <a:prstGeom prst="rect">
            <a:avLst/>
          </a:prstGeom>
        </p:spPr>
      </p:pic>
    </p:spTree>
    <p:extLst>
      <p:ext uri="{BB962C8B-B14F-4D97-AF65-F5344CB8AC3E}">
        <p14:creationId xmlns:p14="http://schemas.microsoft.com/office/powerpoint/2010/main" val="5814802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latin typeface="Arial" panose="020B0604020202020204" pitchFamily="34" charset="0"/>
                <a:cs typeface="Arial" panose="020B0604020202020204" pitchFamily="34" charset="0"/>
              </a:rPr>
              <a:t>CAIA’S RECENT GHS JOURNEY</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ZA" sz="2400" b="1" i="0" u="none" strike="noStrike" kern="1200" cap="all" spc="0" normalizeH="0" baseline="0" noProof="0" dirty="0">
              <a:ln>
                <a:noFill/>
              </a:ln>
              <a:solidFill>
                <a:srgbClr val="000000">
                  <a:lumMod val="50000"/>
                  <a:lumOff val="50000"/>
                </a:srgbClr>
              </a:solidFill>
              <a:effectLst/>
              <a:uLnTx/>
              <a:uFillTx/>
              <a:latin typeface="Calibri" panose="020F0502020204030204" pitchFamily="34" charset="0"/>
              <a:ea typeface="+mn-ea"/>
              <a:cs typeface="+mn-cs"/>
            </a:endParaRPr>
          </a:p>
        </p:txBody>
      </p:sp>
      <p:sp>
        <p:nvSpPr>
          <p:cNvPr id="4" name="TextBox 3">
            <a:extLst>
              <a:ext uri="{FF2B5EF4-FFF2-40B4-BE49-F238E27FC236}">
                <a16:creationId xmlns:a16="http://schemas.microsoft.com/office/drawing/2014/main" id="{731D1460-2885-463C-877F-E1CF137416B9}"/>
              </a:ext>
            </a:extLst>
          </p:cNvPr>
          <p:cNvSpPr txBox="1"/>
          <p:nvPr/>
        </p:nvSpPr>
        <p:spPr>
          <a:xfrm rot="10800000" flipH="1" flipV="1">
            <a:off x="532493" y="370781"/>
            <a:ext cx="7783923"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Business Unity South Africa Work Group Lead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Review of proposed replacement Regulations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Did not review specific proposals for new Occupational Exposure Limits nor Biological Exposure Indices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Supportive of GHS implementation from a principled perspective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3652168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latin typeface="Arial" panose="020B0604020202020204" pitchFamily="34" charset="0"/>
                <a:cs typeface="Arial" panose="020B0604020202020204" pitchFamily="34" charset="0"/>
              </a:rPr>
              <a:t>CAIA’S RECENT GHS JOURNEY</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ZA" sz="2400" b="1" i="0" u="none" strike="noStrike" kern="1200" cap="all" spc="0" normalizeH="0" baseline="0" noProof="0" dirty="0">
              <a:ln>
                <a:noFill/>
              </a:ln>
              <a:solidFill>
                <a:srgbClr val="000000">
                  <a:lumMod val="50000"/>
                  <a:lumOff val="50000"/>
                </a:srgbClr>
              </a:solidFill>
              <a:effectLst/>
              <a:uLnTx/>
              <a:uFillTx/>
              <a:latin typeface="Calibri" panose="020F0502020204030204" pitchFamily="34" charset="0"/>
              <a:ea typeface="+mn-ea"/>
              <a:cs typeface="+mn-cs"/>
            </a:endParaRPr>
          </a:p>
        </p:txBody>
      </p:sp>
      <p:sp>
        <p:nvSpPr>
          <p:cNvPr id="4" name="TextBox 3">
            <a:extLst>
              <a:ext uri="{FF2B5EF4-FFF2-40B4-BE49-F238E27FC236}">
                <a16:creationId xmlns:a16="http://schemas.microsoft.com/office/drawing/2014/main" id="{731D1460-2885-463C-877F-E1CF137416B9}"/>
              </a:ext>
            </a:extLst>
          </p:cNvPr>
          <p:cNvSpPr txBox="1"/>
          <p:nvPr/>
        </p:nvSpPr>
        <p:spPr>
          <a:xfrm rot="10800000" flipH="1" flipV="1">
            <a:off x="532493" y="-983435"/>
            <a:ext cx="7783923" cy="72327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Department of Forestry, Fisheries and the Environment’s Multistakeholder Committee on Chemicals Management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Raising the need for, and driving, further engagement on hurdles to:</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000000"/>
                </a:solidFill>
                <a:latin typeface="Arial"/>
              </a:rPr>
              <a:t>u</a:t>
            </a:r>
            <a:r>
              <a:rPr kumimoji="0" lang="en-US" sz="2000" b="0" i="0" u="none" strike="noStrike" kern="1200" cap="none" spc="0" normalizeH="0" baseline="0" noProof="0" dirty="0">
                <a:ln>
                  <a:noFill/>
                </a:ln>
                <a:solidFill>
                  <a:srgbClr val="000000"/>
                </a:solidFill>
                <a:effectLst/>
                <a:uLnTx/>
                <a:uFillTx/>
                <a:latin typeface="Arial"/>
                <a:ea typeface="+mn-ea"/>
                <a:cs typeface="+mn-cs"/>
              </a:rPr>
              <a:t>pdate the domestic Standard, and implement the GHS across Government Departments (mandates); and</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000000"/>
                </a:solidFill>
                <a:latin typeface="Arial"/>
              </a:rPr>
              <a:t>d</a:t>
            </a:r>
            <a:r>
              <a:rPr kumimoji="0" lang="en-US" sz="2000" b="0" i="0" u="none" strike="noStrike" kern="1200" cap="none" spc="0" normalizeH="0" baseline="0" noProof="0" dirty="0">
                <a:ln>
                  <a:noFill/>
                </a:ln>
                <a:solidFill>
                  <a:srgbClr val="000000"/>
                </a:solidFill>
                <a:effectLst/>
                <a:uLnTx/>
                <a:uFillTx/>
                <a:latin typeface="Arial"/>
                <a:ea typeface="+mn-ea"/>
                <a:cs typeface="+mn-cs"/>
              </a:rPr>
              <a:t>elegate competencies across Government.</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rgbClr val="000000"/>
              </a:solidFill>
              <a:latin typeface="Arial"/>
            </a:endParaRPr>
          </a:p>
          <a:p>
            <a:pPr marL="342900" indent="-342900">
              <a:buFont typeface="Arial" panose="020B0604020202020204" pitchFamily="34" charset="0"/>
              <a:buChar char="•"/>
            </a:pPr>
            <a:r>
              <a:rPr kumimoji="0" lang="en-US" sz="2000" b="0" i="0" u="none" strike="noStrike" kern="1200" cap="none" spc="0" normalizeH="0" baseline="0" noProof="0" dirty="0">
                <a:ln>
                  <a:noFill/>
                </a:ln>
                <a:solidFill>
                  <a:srgbClr val="000000"/>
                </a:solidFill>
                <a:effectLst/>
                <a:uLnTx/>
                <a:uFillTx/>
                <a:latin typeface="Arial"/>
                <a:ea typeface="+mn-ea"/>
                <a:cs typeface="+mn-cs"/>
              </a:rPr>
              <a:t>This ultimately resulted in the establishment of the CAIA GHS Extended Work Group mentioned earlier.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9084343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latin typeface="Arial" panose="020B0604020202020204" pitchFamily="34" charset="0"/>
                <a:cs typeface="Arial" panose="020B0604020202020204" pitchFamily="34" charset="0"/>
              </a:rPr>
              <a:t>CAIA’S RECENT GHS JOURNEY</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ZA" sz="2400" b="1" i="0" u="none" strike="noStrike" kern="1200" cap="all" spc="0" normalizeH="0" baseline="0" noProof="0" dirty="0">
              <a:ln>
                <a:noFill/>
              </a:ln>
              <a:solidFill>
                <a:srgbClr val="000000">
                  <a:lumMod val="50000"/>
                  <a:lumOff val="50000"/>
                </a:srgbClr>
              </a:solidFill>
              <a:effectLst/>
              <a:uLnTx/>
              <a:uFillTx/>
              <a:latin typeface="Calibri" panose="020F0502020204030204" pitchFamily="34" charset="0"/>
              <a:ea typeface="+mn-ea"/>
              <a:cs typeface="+mn-cs"/>
            </a:endParaRPr>
          </a:p>
        </p:txBody>
      </p:sp>
      <p:sp>
        <p:nvSpPr>
          <p:cNvPr id="4" name="TextBox 3">
            <a:extLst>
              <a:ext uri="{FF2B5EF4-FFF2-40B4-BE49-F238E27FC236}">
                <a16:creationId xmlns:a16="http://schemas.microsoft.com/office/drawing/2014/main" id="{731D1460-2885-463C-877F-E1CF137416B9}"/>
              </a:ext>
            </a:extLst>
          </p:cNvPr>
          <p:cNvSpPr txBox="1"/>
          <p:nvPr/>
        </p:nvSpPr>
        <p:spPr>
          <a:xfrm rot="10800000" flipH="1" flipV="1">
            <a:off x="532493" y="-521770"/>
            <a:ext cx="7783923" cy="63094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Aligned way forward</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SANS 10234 to be updated to latest revision of the UN Purple Book (align with implementation by the European Union).</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HCA Regulations require compliance with latest revision of the UN Purple Book, as you have heard today.</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a:ea typeface="+mn-ea"/>
                <a:cs typeface="+mn-cs"/>
              </a:rPr>
              <a:t>As the lead Department, the DoEL is to drive the GHS mandates across Government entities.</a:t>
            </a: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0206204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latin typeface="Arial" panose="020B0604020202020204" pitchFamily="34" charset="0"/>
                <a:cs typeface="Arial" panose="020B0604020202020204" pitchFamily="34" charset="0"/>
              </a:rPr>
              <a:t>CAIA’S RECENT GHS JOURNEY</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ZA" sz="2400" b="1" i="0" u="none" strike="noStrike" kern="1200" cap="all" spc="0" normalizeH="0" baseline="0" noProof="0" dirty="0">
              <a:ln>
                <a:noFill/>
              </a:ln>
              <a:solidFill>
                <a:srgbClr val="000000">
                  <a:lumMod val="50000"/>
                  <a:lumOff val="50000"/>
                </a:srgbClr>
              </a:solidFill>
              <a:effectLst/>
              <a:uLnTx/>
              <a:uFillTx/>
              <a:latin typeface="Calibri" panose="020F0502020204030204" pitchFamily="34" charset="0"/>
              <a:ea typeface="+mn-ea"/>
              <a:cs typeface="+mn-cs"/>
            </a:endParaRPr>
          </a:p>
        </p:txBody>
      </p:sp>
      <p:sp>
        <p:nvSpPr>
          <p:cNvPr id="4" name="TextBox 3">
            <a:extLst>
              <a:ext uri="{FF2B5EF4-FFF2-40B4-BE49-F238E27FC236}">
                <a16:creationId xmlns:a16="http://schemas.microsoft.com/office/drawing/2014/main" id="{731D1460-2885-463C-877F-E1CF137416B9}"/>
              </a:ext>
            </a:extLst>
          </p:cNvPr>
          <p:cNvSpPr txBox="1"/>
          <p:nvPr/>
        </p:nvSpPr>
        <p:spPr>
          <a:xfrm rot="10800000" flipH="1" flipV="1">
            <a:off x="532493" y="-2091425"/>
            <a:ext cx="7783923" cy="944874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Critical to successfully implementation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Ongoing representation by CAIA on SABS SANS 10234 Working Group.</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Continual engagement with implementing partners including the DoEL, and other national Government Departments, the SABS and its stakeholders, as well as the CAIA GHS Extended Work Group.</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Engagement with other partners where necessary – e.g. other Government entities at all Spheres of Government.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Engage regionally (SADC) on the implementation of the Standard in neighbouring countries.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Ensure the mechanisms are in place to allow more real-time updates to SANS 10234.</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6081604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solidFill>
                  <a:schemeClr val="bg1"/>
                </a:solidFill>
                <a:latin typeface="Arial" panose="020B0604020202020204" pitchFamily="34" charset="0"/>
                <a:cs typeface="Arial" panose="020B0604020202020204" pitchFamily="34" charset="0"/>
              </a:rPr>
              <a:t>CLOSING REMARKS</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a:spcBef>
                <a:spcPct val="20000"/>
              </a:spcBef>
              <a:defRPr/>
            </a:pPr>
            <a:endParaRPr lang="en-ZA" sz="2400" b="1" cap="all" dirty="0">
              <a:solidFill>
                <a:srgbClr val="000000">
                  <a:lumMod val="50000"/>
                  <a:lumOff val="50000"/>
                </a:srgbClr>
              </a:solidFill>
              <a:latin typeface="Calibri" panose="020F0502020204030204" pitchFamily="34" charset="0"/>
            </a:endParaRPr>
          </a:p>
        </p:txBody>
      </p:sp>
      <p:sp>
        <p:nvSpPr>
          <p:cNvPr id="7" name="TextBox 6">
            <a:extLst>
              <a:ext uri="{FF2B5EF4-FFF2-40B4-BE49-F238E27FC236}">
                <a16:creationId xmlns:a16="http://schemas.microsoft.com/office/drawing/2014/main" id="{4F7FE205-F768-4E5D-91B7-CCF715D3D715}"/>
              </a:ext>
            </a:extLst>
          </p:cNvPr>
          <p:cNvSpPr txBox="1"/>
          <p:nvPr/>
        </p:nvSpPr>
        <p:spPr>
          <a:xfrm rot="10800000" flipH="1" flipV="1">
            <a:off x="532493" y="-190919"/>
            <a:ext cx="7783923" cy="5647700"/>
          </a:xfrm>
          <a:prstGeom prst="rect">
            <a:avLst/>
          </a:prstGeom>
          <a:noFill/>
        </p:spPr>
        <p:txBody>
          <a:bodyPr wrap="square" rtlCol="0">
            <a:spAutoFit/>
          </a:bodyPr>
          <a:lstStyle/>
          <a:p>
            <a:pPr algn="l"/>
            <a:endParaRPr lang="en-US" sz="1900" dirty="0">
              <a:latin typeface="Open Sans"/>
            </a:endParaRPr>
          </a:p>
          <a:p>
            <a:pPr algn="l"/>
            <a:endParaRPr lang="en-US" sz="1900" dirty="0">
              <a:latin typeface="Open Sans"/>
            </a:endParaRPr>
          </a:p>
          <a:p>
            <a:pPr algn="l"/>
            <a:endParaRPr lang="en-US" sz="1900" dirty="0"/>
          </a:p>
          <a:p>
            <a:pPr algn="l"/>
            <a:r>
              <a:rPr lang="en-US" sz="1900" dirty="0"/>
              <a:t>Clearly, there have been implementation challenges, but the majority of these are now a thing of the past with the promulgation of the Regulations and the soon to be updated and aligned South African National Standard.</a:t>
            </a:r>
          </a:p>
          <a:p>
            <a:pPr algn="l"/>
            <a:endParaRPr lang="en-US" sz="1900" b="0" i="0" dirty="0">
              <a:effectLst/>
            </a:endParaRPr>
          </a:p>
          <a:p>
            <a:pPr algn="l"/>
            <a:r>
              <a:rPr lang="en-US" sz="1900" dirty="0"/>
              <a:t>With these areas now in place, industry trusts that where it has not already been voluntarily implemented, the further implementation of the GHS will move swiftly, and the momentum that has now been built will be maintained to ensure continuous alignment to important trading partners.</a:t>
            </a:r>
          </a:p>
          <a:p>
            <a:pPr algn="l"/>
            <a:endParaRPr lang="en-US" sz="1900" dirty="0"/>
          </a:p>
          <a:p>
            <a:pPr algn="l"/>
            <a:r>
              <a:rPr lang="en-US" sz="1900" dirty="0"/>
              <a:t>It must be remembered that the implementation of the GHS through these Regulations is primarily aimed at protecting workers in the workplace and there is therefore also a strong benefit – besides market access – to local industry players both within and outside of the formal chemical industry.</a:t>
            </a:r>
            <a:endParaRPr lang="en-US" sz="1900" b="0" i="0" dirty="0">
              <a:effectLst/>
            </a:endParaRPr>
          </a:p>
        </p:txBody>
      </p:sp>
    </p:spTree>
    <p:extLst>
      <p:ext uri="{BB962C8B-B14F-4D97-AF65-F5344CB8AC3E}">
        <p14:creationId xmlns:p14="http://schemas.microsoft.com/office/powerpoint/2010/main" val="4295894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83768" y="77095"/>
            <a:ext cx="6660232" cy="759617"/>
          </a:xfrm>
          <a:prstGeom prst="rect">
            <a:avLst/>
          </a:prstGeom>
        </p:spPr>
        <p:txBody>
          <a:bodyPr>
            <a:noAutofit/>
          </a:bodyPr>
          <a:lstStyle>
            <a:lvl1pPr algn="l" defTabSz="914400" rtl="0" eaLnBrk="1" latinLnBrk="0" hangingPunct="1">
              <a:lnSpc>
                <a:spcPct val="90000"/>
              </a:lnSpc>
              <a:spcBef>
                <a:spcPct val="0"/>
              </a:spcBef>
              <a:buNone/>
              <a:defRPr sz="2400" kern="1200">
                <a:solidFill>
                  <a:schemeClr val="bg1"/>
                </a:solidFill>
                <a:latin typeface="+mj-lt"/>
                <a:ea typeface="Verdana" panose="020B0604030504040204" pitchFamily="34" charset="0"/>
                <a:cs typeface="Verdana" panose="020B0604030504040204" pitchFamily="34" charset="0"/>
              </a:defRPr>
            </a:lvl1pPr>
          </a:lstStyle>
          <a:p>
            <a:pPr algn="ctr"/>
            <a:r>
              <a:rPr lang="en-ZA" sz="2800" dirty="0">
                <a:latin typeface="Arial" panose="020B0604020202020204" pitchFamily="34" charset="0"/>
                <a:cs typeface="Arial" panose="020B0604020202020204" pitchFamily="34" charset="0"/>
              </a:rPr>
              <a:t>Thank you</a:t>
            </a:r>
            <a:endParaRPr lang="en-ZA" sz="2800" baseline="30000"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A64B9183-673E-4A93-8D12-1EFFF983D04A}"/>
              </a:ext>
            </a:extLst>
          </p:cNvPr>
          <p:cNvPicPr>
            <a:picLocks noChangeAspect="1"/>
          </p:cNvPicPr>
          <p:nvPr/>
        </p:nvPicPr>
        <p:blipFill>
          <a:blip r:embed="rId2"/>
          <a:stretch>
            <a:fillRect/>
          </a:stretch>
        </p:blipFill>
        <p:spPr>
          <a:xfrm>
            <a:off x="0" y="2581656"/>
            <a:ext cx="9144000" cy="1694688"/>
          </a:xfrm>
          <a:prstGeom prst="rect">
            <a:avLst/>
          </a:prstGeom>
        </p:spPr>
      </p:pic>
      <p:pic>
        <p:nvPicPr>
          <p:cNvPr id="2" name="Picture 1">
            <a:extLst>
              <a:ext uri="{FF2B5EF4-FFF2-40B4-BE49-F238E27FC236}">
                <a16:creationId xmlns:a16="http://schemas.microsoft.com/office/drawing/2014/main" id="{6E142953-74C7-4D6A-970B-B39B043B2316}"/>
              </a:ext>
            </a:extLst>
          </p:cNvPr>
          <p:cNvPicPr>
            <a:picLocks noChangeAspect="1"/>
          </p:cNvPicPr>
          <p:nvPr/>
        </p:nvPicPr>
        <p:blipFill>
          <a:blip r:embed="rId3"/>
          <a:stretch>
            <a:fillRect/>
          </a:stretch>
        </p:blipFill>
        <p:spPr>
          <a:xfrm>
            <a:off x="5292080" y="5805264"/>
            <a:ext cx="3712786" cy="798645"/>
          </a:xfrm>
          <a:prstGeom prst="rect">
            <a:avLst/>
          </a:prstGeom>
        </p:spPr>
      </p:pic>
    </p:spTree>
    <p:extLst>
      <p:ext uri="{BB962C8B-B14F-4D97-AF65-F5344CB8AC3E}">
        <p14:creationId xmlns:p14="http://schemas.microsoft.com/office/powerpoint/2010/main" val="4992062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latin typeface="Arial" panose="020B0604020202020204" pitchFamily="34" charset="0"/>
                <a:cs typeface="Arial" panose="020B0604020202020204" pitchFamily="34" charset="0"/>
              </a:rPr>
              <a:t>AIM</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A9D717BD-317D-4A3E-B396-1178DAD4AA0B}"/>
              </a:ext>
            </a:extLst>
          </p:cNvPr>
          <p:cNvSpPr txBox="1"/>
          <p:nvPr/>
        </p:nvSpPr>
        <p:spPr>
          <a:xfrm rot="10800000" flipH="1" flipV="1">
            <a:off x="683568" y="-814241"/>
            <a:ext cx="8208912" cy="6555641"/>
          </a:xfrm>
          <a:prstGeom prst="rect">
            <a:avLst/>
          </a:prstGeom>
          <a:noFill/>
        </p:spPr>
        <p:txBody>
          <a:bodyPr wrap="square" rtlCol="0">
            <a:spAutoFit/>
          </a:bodyPr>
          <a:lstStyle/>
          <a:p>
            <a:endParaRPr lang="en-US" sz="2000" b="1" dirty="0"/>
          </a:p>
          <a:p>
            <a:endParaRPr lang="en-US" sz="2000" b="1" dirty="0"/>
          </a:p>
          <a:p>
            <a:endParaRPr lang="en-US" sz="2000" b="1" dirty="0"/>
          </a:p>
          <a:p>
            <a:endParaRPr lang="en-US" sz="2000" b="1" dirty="0"/>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CAIA AND ITS MANDATE</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THE IMPORTANCE OF CHEMICALS</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POWER OF GHS FOR EDUCATION AND AWARENESS RAISING ACTIVITIES</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IMPORTANCE OF THE GHS TO MARKET ACCESS AND INTERNATIONALLY ALIGNED CHEMICALS MANAGEMENT OBJECTIVES</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CAIA’S RECENT JOURNEY WITH GHS IMPLEMENTATION IN SOUTH AFRICA</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endParaRPr lang="en-US" sz="2000" b="1" dirty="0"/>
          </a:p>
        </p:txBody>
      </p:sp>
    </p:spTree>
    <p:extLst>
      <p:ext uri="{BB962C8B-B14F-4D97-AF65-F5344CB8AC3E}">
        <p14:creationId xmlns:p14="http://schemas.microsoft.com/office/powerpoint/2010/main" val="10362517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solidFill>
                  <a:schemeClr val="bg1"/>
                </a:solidFill>
                <a:latin typeface="Arial" panose="020B0604020202020204" pitchFamily="34" charset="0"/>
                <a:cs typeface="Arial" panose="020B0604020202020204" pitchFamily="34" charset="0"/>
              </a:rPr>
              <a:t>CAIA AND ITS MANDATE</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a:spcBef>
                <a:spcPct val="20000"/>
              </a:spcBef>
              <a:defRPr/>
            </a:pPr>
            <a:endParaRPr lang="en-ZA" sz="2400" b="1" cap="all" dirty="0">
              <a:solidFill>
                <a:srgbClr val="000000">
                  <a:lumMod val="50000"/>
                  <a:lumOff val="50000"/>
                </a:srgbClr>
              </a:solidFill>
              <a:latin typeface="Calibri" panose="020F0502020204030204" pitchFamily="34" charset="0"/>
            </a:endParaRPr>
          </a:p>
        </p:txBody>
      </p:sp>
      <p:sp>
        <p:nvSpPr>
          <p:cNvPr id="4" name="TextBox 3">
            <a:extLst>
              <a:ext uri="{FF2B5EF4-FFF2-40B4-BE49-F238E27FC236}">
                <a16:creationId xmlns:a16="http://schemas.microsoft.com/office/drawing/2014/main" id="{316E7914-2A30-4818-8EE0-F61A2D0E0750}"/>
              </a:ext>
            </a:extLst>
          </p:cNvPr>
          <p:cNvSpPr txBox="1"/>
          <p:nvPr/>
        </p:nvSpPr>
        <p:spPr>
          <a:xfrm rot="10800000" flipH="1" flipV="1">
            <a:off x="362858" y="949376"/>
            <a:ext cx="8241590" cy="4047262"/>
          </a:xfrm>
          <a:prstGeom prst="rect">
            <a:avLst/>
          </a:prstGeom>
          <a:noFill/>
        </p:spPr>
        <p:txBody>
          <a:bodyPr wrap="square" rtlCol="0">
            <a:spAutoFit/>
          </a:bodyPr>
          <a:lstStyle/>
          <a:p>
            <a:pPr>
              <a:lnSpc>
                <a:spcPct val="150000"/>
              </a:lnSpc>
            </a:pPr>
            <a:r>
              <a:rPr lang="en-GB" sz="1800" dirty="0">
                <a:effectLst/>
                <a:latin typeface="Arial" panose="020B0604020202020204" pitchFamily="34" charset="0"/>
                <a:ea typeface="Cambria" panose="02040503050406030204" pitchFamily="18" charset="0"/>
                <a:cs typeface="Times New Roman" panose="02020603050405020304" pitchFamily="18" charset="0"/>
              </a:rPr>
              <a:t>CAIA’s primary goals include:</a:t>
            </a:r>
            <a:endParaRPr lang="en-ZA" sz="180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ZA" sz="1800" dirty="0">
                <a:effectLst/>
                <a:latin typeface="Arial" panose="020B0604020202020204" pitchFamily="34" charset="0"/>
                <a:ea typeface="Cambria" panose="02040503050406030204" pitchFamily="18" charset="0"/>
              </a:rPr>
              <a:t>advocating industry advancement and cohesion; </a:t>
            </a:r>
            <a:endParaRPr lang="en-ZA" sz="1800" dirty="0">
              <a:effectLst/>
              <a:latin typeface="Calibri" panose="020F0502020204030204" pitchFamily="34" charset="0"/>
              <a:ea typeface="Cambria" panose="02040503050406030204" pitchFamily="18" charset="0"/>
            </a:endParaRPr>
          </a:p>
          <a:p>
            <a:pPr marL="342900" lvl="0" indent="-342900">
              <a:lnSpc>
                <a:spcPct val="150000"/>
              </a:lnSpc>
              <a:buFont typeface="Symbol" panose="05050102010706020507" pitchFamily="18" charset="2"/>
              <a:buChar char=""/>
            </a:pPr>
            <a:r>
              <a:rPr lang="en-ZA" sz="1800" dirty="0">
                <a:effectLst/>
                <a:latin typeface="Arial" panose="020B0604020202020204" pitchFamily="34" charset="0"/>
                <a:ea typeface="Cambria" panose="02040503050406030204" pitchFamily="18" charset="0"/>
              </a:rPr>
              <a:t>promoting the voluntary Responsible Care</a:t>
            </a:r>
            <a:r>
              <a:rPr lang="en-ZA" sz="1800" baseline="30000" dirty="0">
                <a:effectLst/>
                <a:latin typeface="Arial" panose="020B0604020202020204" pitchFamily="34" charset="0"/>
                <a:ea typeface="Cambria" panose="02040503050406030204" pitchFamily="18" charset="0"/>
              </a:rPr>
              <a:t>® </a:t>
            </a:r>
            <a:r>
              <a:rPr lang="en-ZA" sz="1800" dirty="0">
                <a:effectLst/>
                <a:latin typeface="Arial" panose="020B0604020202020204" pitchFamily="34" charset="0"/>
                <a:ea typeface="Cambria" panose="02040503050406030204" pitchFamily="18" charset="0"/>
              </a:rPr>
              <a:t>Initiative;</a:t>
            </a:r>
            <a:endParaRPr lang="en-ZA" sz="1800" dirty="0">
              <a:effectLst/>
              <a:latin typeface="Calibri" panose="020F0502020204030204" pitchFamily="34" charset="0"/>
              <a:ea typeface="Cambria" panose="02040503050406030204" pitchFamily="18" charset="0"/>
            </a:endParaRPr>
          </a:p>
          <a:p>
            <a:pPr marL="342900" lvl="0" indent="-342900">
              <a:lnSpc>
                <a:spcPct val="150000"/>
              </a:lnSpc>
              <a:buFont typeface="Symbol" panose="05050102010706020507" pitchFamily="18" charset="2"/>
              <a:buChar char=""/>
            </a:pPr>
            <a:r>
              <a:rPr lang="en-ZA" sz="1800" dirty="0">
                <a:effectLst/>
                <a:latin typeface="Arial" panose="020B0604020202020204" pitchFamily="34" charset="0"/>
                <a:ea typeface="Cambria" panose="02040503050406030204" pitchFamily="18" charset="0"/>
              </a:rPr>
              <a:t>earning public trust for the chemical industry;</a:t>
            </a:r>
            <a:endParaRPr lang="en-ZA" sz="1800" dirty="0">
              <a:effectLst/>
              <a:latin typeface="Calibri" panose="020F0502020204030204" pitchFamily="34" charset="0"/>
              <a:ea typeface="Cambria" panose="02040503050406030204" pitchFamily="18" charset="0"/>
            </a:endParaRPr>
          </a:p>
          <a:p>
            <a:pPr marL="342900" lvl="0" indent="-342900">
              <a:lnSpc>
                <a:spcPct val="150000"/>
              </a:lnSpc>
              <a:buFont typeface="Symbol" panose="05050102010706020507" pitchFamily="18" charset="2"/>
              <a:buChar char=""/>
            </a:pPr>
            <a:r>
              <a:rPr lang="en-ZA" sz="1800" dirty="0">
                <a:effectLst/>
                <a:latin typeface="Arial" panose="020B0604020202020204" pitchFamily="34" charset="0"/>
                <a:ea typeface="Cambria" panose="02040503050406030204" pitchFamily="18" charset="0"/>
              </a:rPr>
              <a:t>strengthening its advocacy efforts and lobbying with Government; </a:t>
            </a:r>
            <a:endParaRPr lang="en-ZA" sz="1800" dirty="0">
              <a:effectLst/>
              <a:latin typeface="Calibri" panose="020F0502020204030204" pitchFamily="34" charset="0"/>
              <a:ea typeface="Cambria" panose="02040503050406030204" pitchFamily="18" charset="0"/>
            </a:endParaRPr>
          </a:p>
          <a:p>
            <a:pPr marL="342900" lvl="0" indent="-342900">
              <a:lnSpc>
                <a:spcPct val="150000"/>
              </a:lnSpc>
              <a:buFont typeface="Symbol" panose="05050102010706020507" pitchFamily="18" charset="2"/>
              <a:buChar char=""/>
            </a:pPr>
            <a:r>
              <a:rPr lang="en-ZA" sz="1800" dirty="0">
                <a:effectLst/>
                <a:latin typeface="Arial" panose="020B0604020202020204" pitchFamily="34" charset="0"/>
                <a:ea typeface="Cambria" panose="02040503050406030204" pitchFamily="18" charset="0"/>
              </a:rPr>
              <a:t>driving multi-industry participation and facilitation opportunities for the entire value chain; </a:t>
            </a:r>
            <a:endParaRPr lang="en-ZA" sz="1800" dirty="0">
              <a:effectLst/>
              <a:latin typeface="Calibri" panose="020F0502020204030204" pitchFamily="34" charset="0"/>
              <a:ea typeface="Cambria" panose="02040503050406030204" pitchFamily="18" charset="0"/>
            </a:endParaRPr>
          </a:p>
          <a:p>
            <a:pPr marL="342900" lvl="0" indent="-342900">
              <a:lnSpc>
                <a:spcPct val="150000"/>
              </a:lnSpc>
              <a:buFont typeface="Symbol" panose="05050102010706020507" pitchFamily="18" charset="2"/>
              <a:buChar char=""/>
            </a:pPr>
            <a:r>
              <a:rPr lang="en-ZA" sz="1800" dirty="0">
                <a:effectLst/>
                <a:latin typeface="Arial" panose="020B0604020202020204" pitchFamily="34" charset="0"/>
                <a:ea typeface="Cambria" panose="02040503050406030204" pitchFamily="18" charset="0"/>
              </a:rPr>
              <a:t>supporting education initiatives in science, engineering, and technology; and </a:t>
            </a:r>
            <a:endParaRPr lang="en-ZA" sz="1800" dirty="0">
              <a:effectLst/>
              <a:latin typeface="Calibri" panose="020F0502020204030204" pitchFamily="34" charset="0"/>
              <a:ea typeface="Cambria" panose="02040503050406030204" pitchFamily="18" charset="0"/>
            </a:endParaRPr>
          </a:p>
          <a:p>
            <a:pPr marL="342900" lvl="0" indent="-342900">
              <a:lnSpc>
                <a:spcPct val="150000"/>
              </a:lnSpc>
              <a:buFont typeface="Symbol" panose="05050102010706020507" pitchFamily="18" charset="2"/>
              <a:buChar char=""/>
            </a:pPr>
            <a:r>
              <a:rPr lang="en-ZA" sz="1800" dirty="0">
                <a:effectLst/>
                <a:latin typeface="Arial" panose="020B0604020202020204" pitchFamily="34" charset="0"/>
                <a:ea typeface="Cambria" panose="02040503050406030204" pitchFamily="18" charset="0"/>
              </a:rPr>
              <a:t>creating maximum value for member companies. </a:t>
            </a:r>
            <a:endParaRPr lang="en-ZA" sz="1800" dirty="0">
              <a:effectLst/>
              <a:latin typeface="Calibri" panose="020F0502020204030204" pitchFamily="34" charset="0"/>
              <a:ea typeface="Cambria" panose="02040503050406030204" pitchFamily="18" charset="0"/>
            </a:endParaRPr>
          </a:p>
          <a:p>
            <a:endParaRPr lang="en-US" sz="1400" dirty="0"/>
          </a:p>
        </p:txBody>
      </p:sp>
    </p:spTree>
    <p:extLst>
      <p:ext uri="{BB962C8B-B14F-4D97-AF65-F5344CB8AC3E}">
        <p14:creationId xmlns:p14="http://schemas.microsoft.com/office/powerpoint/2010/main" val="42159643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solidFill>
                  <a:schemeClr val="bg1"/>
                </a:solidFill>
                <a:latin typeface="Arial" panose="020B0604020202020204" pitchFamily="34" charset="0"/>
                <a:cs typeface="Arial" panose="020B0604020202020204" pitchFamily="34" charset="0"/>
              </a:rPr>
              <a:t>IMPORTANCE OF CHEMICALS</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a:spcBef>
                <a:spcPct val="20000"/>
              </a:spcBef>
              <a:defRPr/>
            </a:pPr>
            <a:endParaRPr lang="en-ZA" sz="2400" b="1" cap="all" dirty="0">
              <a:solidFill>
                <a:srgbClr val="000000">
                  <a:lumMod val="50000"/>
                  <a:lumOff val="50000"/>
                </a:srgbClr>
              </a:solidFill>
              <a:latin typeface="Calibri" panose="020F0502020204030204" pitchFamily="34" charset="0"/>
            </a:endParaRPr>
          </a:p>
        </p:txBody>
      </p:sp>
      <p:sp>
        <p:nvSpPr>
          <p:cNvPr id="4" name="TextBox 3">
            <a:extLst>
              <a:ext uri="{FF2B5EF4-FFF2-40B4-BE49-F238E27FC236}">
                <a16:creationId xmlns:a16="http://schemas.microsoft.com/office/drawing/2014/main" id="{316E7914-2A30-4818-8EE0-F61A2D0E0750}"/>
              </a:ext>
            </a:extLst>
          </p:cNvPr>
          <p:cNvSpPr txBox="1"/>
          <p:nvPr/>
        </p:nvSpPr>
        <p:spPr>
          <a:xfrm rot="10800000" flipH="1" flipV="1">
            <a:off x="362858" y="416187"/>
            <a:ext cx="8241590" cy="5113644"/>
          </a:xfrm>
          <a:prstGeom prst="rect">
            <a:avLst/>
          </a:prstGeom>
          <a:noFill/>
        </p:spPr>
        <p:txBody>
          <a:bodyPr wrap="square" rtlCol="0">
            <a:spAutoFit/>
          </a:bodyPr>
          <a:lstStyle/>
          <a:p>
            <a:pPr>
              <a:lnSpc>
                <a:spcPct val="150000"/>
              </a:lnSpc>
            </a:pPr>
            <a:endParaRPr lang="en-GB" sz="2000" dirty="0">
              <a:effectLst/>
              <a:latin typeface="Arial" panose="020B0604020202020204" pitchFamily="34" charset="0"/>
              <a:ea typeface="Cambria" panose="02040503050406030204" pitchFamily="18" charset="0"/>
              <a:cs typeface="Times New Roman" panose="02020603050405020304" pitchFamily="18" charset="0"/>
            </a:endParaRPr>
          </a:p>
          <a:p>
            <a:pPr>
              <a:lnSpc>
                <a:spcPct val="150000"/>
              </a:lnSpc>
            </a:pPr>
            <a:r>
              <a:rPr lang="en-GB" sz="2000" dirty="0">
                <a:effectLst/>
                <a:latin typeface="Arial" panose="020B0604020202020204" pitchFamily="34" charset="0"/>
                <a:ea typeface="Cambria" panose="02040503050406030204" pitchFamily="18" charset="0"/>
                <a:cs typeface="Times New Roman" panose="02020603050405020304" pitchFamily="18" charset="0"/>
              </a:rPr>
              <a:t>From a</a:t>
            </a:r>
            <a:r>
              <a:rPr lang="en-GB" sz="2000" dirty="0">
                <a:latin typeface="Arial" panose="020B0604020202020204" pitchFamily="34" charset="0"/>
                <a:ea typeface="Cambria" panose="02040503050406030204" pitchFamily="18" charset="0"/>
                <a:cs typeface="Times New Roman" panose="02020603050405020304" pitchFamily="18" charset="0"/>
              </a:rPr>
              <a:t>n economic and sectoral perspective, chemicals play a role in all value chains; both upstream and downstream of the chemical sector itself (for example in the mining sector).</a:t>
            </a:r>
          </a:p>
          <a:p>
            <a:pPr>
              <a:lnSpc>
                <a:spcPct val="150000"/>
              </a:lnSpc>
            </a:pPr>
            <a:endParaRPr lang="en-GB" sz="2000" dirty="0">
              <a:latin typeface="Arial" panose="020B0604020202020204" pitchFamily="34" charset="0"/>
              <a:ea typeface="Cambria" panose="02040503050406030204" pitchFamily="18" charset="0"/>
            </a:endParaRPr>
          </a:p>
          <a:p>
            <a:pPr>
              <a:lnSpc>
                <a:spcPct val="150000"/>
              </a:lnSpc>
            </a:pPr>
            <a:r>
              <a:rPr lang="en-GB" sz="2000" dirty="0">
                <a:effectLst/>
                <a:latin typeface="Arial" panose="020B0604020202020204" pitchFamily="34" charset="0"/>
                <a:ea typeface="Cambria" panose="02040503050406030204" pitchFamily="18" charset="0"/>
              </a:rPr>
              <a:t>Chemicals, chemical products, and technologies:</a:t>
            </a:r>
          </a:p>
          <a:p>
            <a:pPr marL="285750" indent="-285750">
              <a:lnSpc>
                <a:spcPct val="150000"/>
              </a:lnSpc>
              <a:buFont typeface="Arial" panose="020B0604020202020204" pitchFamily="34" charset="0"/>
              <a:buChar char="•"/>
            </a:pPr>
            <a:r>
              <a:rPr lang="en-GB" sz="2000" dirty="0">
                <a:effectLst/>
                <a:latin typeface="Arial" panose="020B0604020202020204" pitchFamily="34" charset="0"/>
                <a:ea typeface="Cambria" panose="02040503050406030204" pitchFamily="18" charset="0"/>
              </a:rPr>
              <a:t>are used in almost every area of life</a:t>
            </a:r>
            <a:r>
              <a:rPr lang="en-GB" sz="2000" dirty="0">
                <a:latin typeface="Arial" panose="020B0604020202020204" pitchFamily="34" charset="0"/>
                <a:ea typeface="Cambria" panose="02040503050406030204" pitchFamily="18" charset="0"/>
              </a:rPr>
              <a:t> and </a:t>
            </a:r>
            <a:r>
              <a:rPr lang="en-GB" sz="2000" dirty="0">
                <a:effectLst/>
                <a:latin typeface="Arial" panose="020B0604020202020204" pitchFamily="34" charset="0"/>
                <a:ea typeface="Cambria" panose="02040503050406030204" pitchFamily="18" charset="0"/>
              </a:rPr>
              <a:t>facets of the world economy;</a:t>
            </a:r>
          </a:p>
          <a:p>
            <a:pPr marL="285750" indent="-285750">
              <a:lnSpc>
                <a:spcPct val="150000"/>
              </a:lnSpc>
              <a:buFont typeface="Arial" panose="020B0604020202020204" pitchFamily="34" charset="0"/>
              <a:buChar char="•"/>
            </a:pPr>
            <a:r>
              <a:rPr lang="en-GB" sz="2000" dirty="0">
                <a:effectLst/>
                <a:latin typeface="Arial" panose="020B0604020202020204" pitchFamily="34" charset="0"/>
                <a:ea typeface="Cambria" panose="02040503050406030204" pitchFamily="18" charset="0"/>
              </a:rPr>
              <a:t>support a range of other manufacturing sectors; and</a:t>
            </a:r>
          </a:p>
          <a:p>
            <a:pPr marL="285750" indent="-285750">
              <a:lnSpc>
                <a:spcPct val="150000"/>
              </a:lnSpc>
              <a:buFont typeface="Arial" panose="020B0604020202020204" pitchFamily="34" charset="0"/>
              <a:buChar char="•"/>
            </a:pPr>
            <a:r>
              <a:rPr lang="en-GB" sz="2000" dirty="0">
                <a:effectLst/>
                <a:latin typeface="Arial" panose="020B0604020202020204" pitchFamily="34" charset="0"/>
                <a:ea typeface="Cambria" panose="02040503050406030204" pitchFamily="18" charset="0"/>
              </a:rPr>
              <a:t>play an indispensable role in the provision of essential services as well as in economic growth.</a:t>
            </a:r>
            <a:endParaRPr lang="en-GB" sz="2000" dirty="0">
              <a:latin typeface="Arial" panose="020B0604020202020204" pitchFamily="34"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5170813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solidFill>
                  <a:schemeClr val="bg1"/>
                </a:solidFill>
                <a:latin typeface="Arial" panose="020B0604020202020204" pitchFamily="34" charset="0"/>
                <a:cs typeface="Arial" panose="020B0604020202020204" pitchFamily="34" charset="0"/>
              </a:rPr>
              <a:t>IMPORTANCE OF CHEMICALS</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a:spcBef>
                <a:spcPct val="20000"/>
              </a:spcBef>
              <a:defRPr/>
            </a:pPr>
            <a:endParaRPr lang="en-ZA" sz="2400" b="1" cap="all" dirty="0">
              <a:solidFill>
                <a:srgbClr val="000000">
                  <a:lumMod val="50000"/>
                  <a:lumOff val="50000"/>
                </a:srgbClr>
              </a:solidFill>
              <a:latin typeface="Calibri" panose="020F0502020204030204" pitchFamily="34" charset="0"/>
            </a:endParaRPr>
          </a:p>
        </p:txBody>
      </p:sp>
      <p:sp>
        <p:nvSpPr>
          <p:cNvPr id="4" name="TextBox 3">
            <a:extLst>
              <a:ext uri="{FF2B5EF4-FFF2-40B4-BE49-F238E27FC236}">
                <a16:creationId xmlns:a16="http://schemas.microsoft.com/office/drawing/2014/main" id="{316E7914-2A30-4818-8EE0-F61A2D0E0750}"/>
              </a:ext>
            </a:extLst>
          </p:cNvPr>
          <p:cNvSpPr txBox="1"/>
          <p:nvPr/>
        </p:nvSpPr>
        <p:spPr>
          <a:xfrm rot="10800000" flipH="1" flipV="1">
            <a:off x="362858" y="-920362"/>
            <a:ext cx="8241590" cy="7786747"/>
          </a:xfrm>
          <a:prstGeom prst="rect">
            <a:avLst/>
          </a:prstGeom>
          <a:noFill/>
        </p:spPr>
        <p:txBody>
          <a:bodyPr wrap="square" rtlCol="0">
            <a:spAutoFit/>
          </a:bodyPr>
          <a:lstStyle/>
          <a:p>
            <a:pPr>
              <a:lnSpc>
                <a:spcPct val="150000"/>
              </a:lnSpc>
            </a:pPr>
            <a:endParaRPr lang="en-GB" sz="2000" dirty="0">
              <a:latin typeface="Arial" panose="020B0604020202020204" pitchFamily="34" charset="0"/>
              <a:ea typeface="Cambria" panose="02040503050406030204" pitchFamily="18" charset="0"/>
              <a:cs typeface="Times New Roman" panose="02020603050405020304" pitchFamily="18" charset="0"/>
            </a:endParaRPr>
          </a:p>
          <a:p>
            <a:pPr>
              <a:lnSpc>
                <a:spcPct val="150000"/>
              </a:lnSpc>
            </a:pPr>
            <a:endParaRPr lang="en-GB" sz="2000" dirty="0">
              <a:latin typeface="Arial" panose="020B0604020202020204" pitchFamily="34" charset="0"/>
              <a:ea typeface="Cambria" panose="02040503050406030204" pitchFamily="18" charset="0"/>
              <a:cs typeface="Times New Roman" panose="02020603050405020304" pitchFamily="18" charset="0"/>
            </a:endParaRPr>
          </a:p>
          <a:p>
            <a:pPr>
              <a:lnSpc>
                <a:spcPct val="150000"/>
              </a:lnSpc>
            </a:pPr>
            <a:endParaRPr lang="en-GB" sz="2000" dirty="0">
              <a:latin typeface="Arial" panose="020B0604020202020204" pitchFamily="34" charset="0"/>
              <a:ea typeface="Cambria" panose="02040503050406030204" pitchFamily="18" charset="0"/>
              <a:cs typeface="Times New Roman" panose="02020603050405020304" pitchFamily="18" charset="0"/>
            </a:endParaRPr>
          </a:p>
          <a:p>
            <a:pPr>
              <a:lnSpc>
                <a:spcPct val="150000"/>
              </a:lnSpc>
            </a:pPr>
            <a:r>
              <a:rPr lang="en-GB" sz="2000" dirty="0">
                <a:latin typeface="Arial" panose="020B0604020202020204" pitchFamily="34" charset="0"/>
                <a:ea typeface="Cambria" panose="02040503050406030204" pitchFamily="18" charset="0"/>
                <a:cs typeface="Times New Roman" panose="02020603050405020304" pitchFamily="18" charset="0"/>
              </a:rPr>
              <a:t>Chemicals have a critical role in the following areas, but they must be managed appropriately:</a:t>
            </a:r>
          </a:p>
          <a:p>
            <a:pPr>
              <a:lnSpc>
                <a:spcPct val="150000"/>
              </a:lnSpc>
            </a:pPr>
            <a:endParaRPr lang="en-GB" sz="2000" dirty="0">
              <a:latin typeface="Arial" panose="020B0604020202020204" pitchFamily="34" charset="0"/>
              <a:ea typeface="Cambria" panose="020405030504060302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GB" sz="1900" dirty="0">
                <a:latin typeface="Arial" panose="020B0604020202020204" pitchFamily="34" charset="0"/>
                <a:ea typeface="Cambria" panose="02040503050406030204" pitchFamily="18" charset="0"/>
                <a:cs typeface="Times New Roman" panose="02020603050405020304" pitchFamily="18" charset="0"/>
              </a:rPr>
              <a:t>Industrial chemicals for the production of value-added products for up- and downstream applications.</a:t>
            </a:r>
          </a:p>
          <a:p>
            <a:pPr marL="285750" indent="-285750">
              <a:lnSpc>
                <a:spcPct val="150000"/>
              </a:lnSpc>
              <a:buFont typeface="Arial" panose="020B0604020202020204" pitchFamily="34" charset="0"/>
              <a:buChar char="•"/>
            </a:pPr>
            <a:endParaRPr lang="en-GB" sz="1900" dirty="0">
              <a:latin typeface="Arial" panose="020B0604020202020204" pitchFamily="34" charset="0"/>
              <a:ea typeface="Cambria" panose="020405030504060302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GB" sz="1900" dirty="0">
                <a:latin typeface="Arial" panose="020B0604020202020204" pitchFamily="34" charset="0"/>
                <a:ea typeface="Cambria" panose="02040503050406030204" pitchFamily="18" charset="0"/>
                <a:cs typeface="Times New Roman" panose="02020603050405020304" pitchFamily="18" charset="0"/>
              </a:rPr>
              <a:t>Consumer chemicals including water, energy, food, pharmaceuticals, hygiene, cosmetics, toiletries, fragrances, flavourings, paints, plastics, aerosols; to name a few.</a:t>
            </a:r>
          </a:p>
          <a:p>
            <a:pPr marL="285750" indent="-285750">
              <a:lnSpc>
                <a:spcPct val="150000"/>
              </a:lnSpc>
              <a:buFont typeface="Arial" panose="020B0604020202020204" pitchFamily="34" charset="0"/>
              <a:buChar char="•"/>
            </a:pPr>
            <a:endParaRPr lang="en-GB" sz="1900" dirty="0">
              <a:effectLst/>
              <a:latin typeface="Arial" panose="020B0604020202020204" pitchFamily="34" charset="0"/>
              <a:ea typeface="Cambria" panose="020405030504060302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GB" sz="1900" dirty="0">
                <a:effectLst/>
                <a:latin typeface="Arial" panose="020B0604020202020204" pitchFamily="34" charset="0"/>
                <a:ea typeface="Cambria" panose="02040503050406030204" pitchFamily="18" charset="0"/>
                <a:cs typeface="Times New Roman" panose="02020603050405020304" pitchFamily="18" charset="0"/>
              </a:rPr>
              <a:t>Research, development and innovation (e.g. Mars Rover laboratory).</a:t>
            </a:r>
          </a:p>
          <a:p>
            <a:pPr>
              <a:lnSpc>
                <a:spcPct val="150000"/>
              </a:lnSpc>
            </a:pPr>
            <a:endParaRPr lang="en-GB" sz="2000" dirty="0">
              <a:effectLst/>
              <a:latin typeface="Arial" panose="020B0604020202020204" pitchFamily="34" charset="0"/>
              <a:ea typeface="Cambria" panose="02040503050406030204" pitchFamily="18" charset="0"/>
              <a:cs typeface="Times New Roman" panose="02020603050405020304" pitchFamily="18" charset="0"/>
            </a:endParaRPr>
          </a:p>
          <a:p>
            <a:pPr>
              <a:lnSpc>
                <a:spcPct val="150000"/>
              </a:lnSpc>
            </a:pPr>
            <a:r>
              <a:rPr lang="en-ZA" sz="2000" dirty="0">
                <a:effectLst/>
                <a:latin typeface="Arial" panose="020B0604020202020204" pitchFamily="34" charset="0"/>
                <a:ea typeface="Cambria" panose="02040503050406030204" pitchFamily="18" charset="0"/>
              </a:rPr>
              <a:t> </a:t>
            </a:r>
            <a:endParaRPr lang="en-ZA" sz="2000" dirty="0">
              <a:effectLst/>
              <a:latin typeface="Calibri" panose="020F0502020204030204" pitchFamily="34" charset="0"/>
              <a:ea typeface="Cambria" panose="02040503050406030204" pitchFamily="18" charset="0"/>
            </a:endParaRPr>
          </a:p>
          <a:p>
            <a:endParaRPr lang="en-US" sz="2000" dirty="0"/>
          </a:p>
        </p:txBody>
      </p:sp>
    </p:spTree>
    <p:extLst>
      <p:ext uri="{BB962C8B-B14F-4D97-AF65-F5344CB8AC3E}">
        <p14:creationId xmlns:p14="http://schemas.microsoft.com/office/powerpoint/2010/main" val="1950275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latin typeface="Arial" panose="020B0604020202020204" pitchFamily="34" charset="0"/>
                <a:cs typeface="Arial" panose="020B0604020202020204" pitchFamily="34" charset="0"/>
              </a:rPr>
              <a:t>EDUCATION AND AWARENESS RAISING</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a:spcBef>
                <a:spcPct val="20000"/>
              </a:spcBef>
              <a:defRPr/>
            </a:pPr>
            <a:endParaRPr lang="en-ZA" sz="2400" b="1" cap="all" dirty="0">
              <a:solidFill>
                <a:srgbClr val="000000">
                  <a:lumMod val="50000"/>
                  <a:lumOff val="50000"/>
                </a:srgbClr>
              </a:solidFill>
              <a:latin typeface="Calibri" panose="020F0502020204030204" pitchFamily="34" charset="0"/>
            </a:endParaRPr>
          </a:p>
        </p:txBody>
      </p:sp>
      <p:sp>
        <p:nvSpPr>
          <p:cNvPr id="5" name="TextBox 4">
            <a:extLst>
              <a:ext uri="{FF2B5EF4-FFF2-40B4-BE49-F238E27FC236}">
                <a16:creationId xmlns:a16="http://schemas.microsoft.com/office/drawing/2014/main" id="{050FDF81-3B3F-4319-98FB-9F90D2BCF3A1}"/>
              </a:ext>
            </a:extLst>
          </p:cNvPr>
          <p:cNvSpPr txBox="1"/>
          <p:nvPr/>
        </p:nvSpPr>
        <p:spPr>
          <a:xfrm rot="10800000" flipH="1" flipV="1">
            <a:off x="532493" y="-1060377"/>
            <a:ext cx="7783923" cy="7386638"/>
          </a:xfrm>
          <a:prstGeom prst="rect">
            <a:avLst/>
          </a:prstGeom>
          <a:noFill/>
        </p:spPr>
        <p:txBody>
          <a:bodyPr wrap="square" rtlCol="0">
            <a:spAutoFit/>
          </a:bodyPr>
          <a:lstStyle/>
          <a:p>
            <a:endParaRPr lang="en-US" sz="1400" dirty="0"/>
          </a:p>
          <a:p>
            <a:endParaRPr lang="en-US" sz="1400" dirty="0"/>
          </a:p>
          <a:p>
            <a:endParaRPr lang="en-US" sz="2400" dirty="0"/>
          </a:p>
          <a:p>
            <a:endParaRPr lang="en-US" sz="2400" dirty="0"/>
          </a:p>
          <a:p>
            <a:endParaRPr lang="en-US" sz="2400" dirty="0"/>
          </a:p>
          <a:p>
            <a:endParaRPr lang="en-US" sz="2400" dirty="0"/>
          </a:p>
          <a:p>
            <a:endParaRPr lang="en-US" sz="2400" dirty="0"/>
          </a:p>
          <a:p>
            <a:r>
              <a:rPr lang="en-US" sz="2400" dirty="0"/>
              <a:t>Chemicals Management Education and Awareness Raising Strategy (DFFE)</a:t>
            </a:r>
          </a:p>
          <a:p>
            <a:endParaRPr lang="en-US" dirty="0"/>
          </a:p>
          <a:p>
            <a:pPr marL="342900" indent="-342900">
              <a:buFont typeface="Arial" panose="020B0604020202020204" pitchFamily="34" charset="0"/>
              <a:buChar char="•"/>
            </a:pPr>
            <a:r>
              <a:rPr lang="en-US" sz="1600" dirty="0"/>
              <a:t>CAIA identified the GHS as a key tool to enhance chemicals management education and awareness raising through empowerment.</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a:t>The GHS provides the opportunity not only to align chemicals hazard classification and labelling in implementing countries, but also to ensure that chemicals used in various environments - such as at the workplace and at home – are managed appropriately.</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a:t>Pictograms are ideal for exposing young children to the GHS and are language neutral.</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a:t>Further opportunity to focus on groups of chemicals rather than individual substances – more effective chemicals management messaging.</a:t>
            </a:r>
          </a:p>
          <a:p>
            <a:endParaRPr lang="en-US" sz="2400" dirty="0"/>
          </a:p>
          <a:p>
            <a:endParaRPr lang="en-US" sz="1400" dirty="0"/>
          </a:p>
          <a:p>
            <a:endParaRPr lang="en-US" sz="1400" dirty="0"/>
          </a:p>
        </p:txBody>
      </p:sp>
    </p:spTree>
    <p:extLst>
      <p:ext uri="{BB962C8B-B14F-4D97-AF65-F5344CB8AC3E}">
        <p14:creationId xmlns:p14="http://schemas.microsoft.com/office/powerpoint/2010/main" val="9708614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solidFill>
                  <a:schemeClr val="bg1"/>
                </a:solidFill>
                <a:latin typeface="Arial" panose="020B0604020202020204" pitchFamily="34" charset="0"/>
                <a:cs typeface="Arial" panose="020B0604020202020204" pitchFamily="34" charset="0"/>
              </a:rPr>
              <a:t>MARKET ACCESS</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a:spcBef>
                <a:spcPct val="20000"/>
              </a:spcBef>
              <a:defRPr/>
            </a:pPr>
            <a:endParaRPr lang="en-ZA" sz="2400" b="1" cap="all" dirty="0">
              <a:solidFill>
                <a:srgbClr val="000000">
                  <a:lumMod val="50000"/>
                  <a:lumOff val="50000"/>
                </a:srgbClr>
              </a:solidFill>
              <a:latin typeface="Calibri" panose="020F0502020204030204" pitchFamily="34" charset="0"/>
            </a:endParaRPr>
          </a:p>
        </p:txBody>
      </p:sp>
      <p:sp>
        <p:nvSpPr>
          <p:cNvPr id="5" name="TextBox 4">
            <a:extLst>
              <a:ext uri="{FF2B5EF4-FFF2-40B4-BE49-F238E27FC236}">
                <a16:creationId xmlns:a16="http://schemas.microsoft.com/office/drawing/2014/main" id="{CDECB009-AB31-4AD1-86FD-1406D0A2B68E}"/>
              </a:ext>
            </a:extLst>
          </p:cNvPr>
          <p:cNvSpPr txBox="1"/>
          <p:nvPr/>
        </p:nvSpPr>
        <p:spPr>
          <a:xfrm rot="10800000" flipH="1" flipV="1">
            <a:off x="532493" y="291338"/>
            <a:ext cx="7953558" cy="5878532"/>
          </a:xfrm>
          <a:prstGeom prst="rect">
            <a:avLst/>
          </a:prstGeom>
          <a:noFill/>
        </p:spPr>
        <p:txBody>
          <a:bodyPr wrap="square" rtlCol="0">
            <a:spAutoFit/>
          </a:bodyPr>
          <a:lstStyle/>
          <a:p>
            <a:endParaRPr lang="en-US" sz="2400" dirty="0"/>
          </a:p>
          <a:p>
            <a:r>
              <a:rPr lang="en-US" sz="2400" dirty="0"/>
              <a:t>ENSURING SOUTH AFRICAN PRODUCTS CONFORM TO MARKET REQUIREMENTS</a:t>
            </a:r>
          </a:p>
          <a:p>
            <a:endParaRPr lang="en-US" sz="1600" dirty="0"/>
          </a:p>
          <a:p>
            <a:pPr marL="285750" indent="-285750">
              <a:buFont typeface="Arial" panose="020B0604020202020204" pitchFamily="34" charset="0"/>
              <a:buChar char="•"/>
            </a:pPr>
            <a:r>
              <a:rPr lang="en-US" sz="1600" dirty="0"/>
              <a:t>CAIA established a diverse Work Group and then expanded it outside of its membership to reach agreement with a broad range of stakeholders on the way forward to be proposed for the South African implementation of the GHS.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work resulted in alignment to the DoEL principle to implement the latest revision of the UN Purple Book - this has been proposed to the SABS for updating of the domestic Standard.</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work also resulted in alignment with one of South Africa’s biggest trading partners – the European Union – implementation of the GHS.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Ensuring market access for exports is a key factor in economic growth and employment objectives, and responds to a priority intervention captured in the Economic Reconstruction and Recovery Plan: “Employment orientated strategic localization, reindustrialization and export promotion”.</a:t>
            </a:r>
          </a:p>
          <a:p>
            <a:endParaRPr lang="en-US" sz="1600" dirty="0"/>
          </a:p>
          <a:p>
            <a:endParaRPr lang="en-US" sz="1600" dirty="0"/>
          </a:p>
          <a:p>
            <a:endParaRPr lang="en-US" sz="1600" dirty="0"/>
          </a:p>
        </p:txBody>
      </p:sp>
    </p:spTree>
    <p:extLst>
      <p:ext uri="{BB962C8B-B14F-4D97-AF65-F5344CB8AC3E}">
        <p14:creationId xmlns:p14="http://schemas.microsoft.com/office/powerpoint/2010/main" val="13168882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solidFill>
                  <a:schemeClr val="bg1"/>
                </a:solidFill>
                <a:latin typeface="Arial" panose="020B0604020202020204" pitchFamily="34" charset="0"/>
                <a:cs typeface="Arial" panose="020B0604020202020204" pitchFamily="34" charset="0"/>
              </a:rPr>
              <a:t>CHEMICALS MANAGEMENT</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a:spcBef>
                <a:spcPct val="20000"/>
              </a:spcBef>
              <a:defRPr/>
            </a:pPr>
            <a:endParaRPr lang="en-ZA" sz="2400" b="1" cap="all" dirty="0">
              <a:solidFill>
                <a:srgbClr val="000000">
                  <a:lumMod val="50000"/>
                  <a:lumOff val="50000"/>
                </a:srgbClr>
              </a:solidFill>
              <a:latin typeface="Calibri" panose="020F0502020204030204" pitchFamily="34" charset="0"/>
            </a:endParaRPr>
          </a:p>
        </p:txBody>
      </p:sp>
      <p:sp>
        <p:nvSpPr>
          <p:cNvPr id="4" name="TextBox 3">
            <a:extLst>
              <a:ext uri="{FF2B5EF4-FFF2-40B4-BE49-F238E27FC236}">
                <a16:creationId xmlns:a16="http://schemas.microsoft.com/office/drawing/2014/main" id="{731D1460-2885-463C-877F-E1CF137416B9}"/>
              </a:ext>
            </a:extLst>
          </p:cNvPr>
          <p:cNvSpPr txBox="1"/>
          <p:nvPr/>
        </p:nvSpPr>
        <p:spPr>
          <a:xfrm rot="10800000" flipH="1" flipV="1">
            <a:off x="532493" y="170720"/>
            <a:ext cx="7783923" cy="4924425"/>
          </a:xfrm>
          <a:prstGeom prst="rect">
            <a:avLst/>
          </a:prstGeom>
          <a:noFill/>
        </p:spPr>
        <p:txBody>
          <a:bodyPr wrap="square" rtlCol="0">
            <a:spAutoFit/>
          </a:bodyPr>
          <a:lstStyle/>
          <a:p>
            <a:pPr algn="l"/>
            <a:endParaRPr lang="en-US" b="0" i="0" dirty="0">
              <a:solidFill>
                <a:srgbClr val="4C4845"/>
              </a:solidFill>
              <a:effectLst/>
              <a:latin typeface="Open Sans"/>
            </a:endParaRPr>
          </a:p>
          <a:p>
            <a:pPr algn="l"/>
            <a:endParaRPr lang="en-US" dirty="0">
              <a:solidFill>
                <a:srgbClr val="4C4845"/>
              </a:solidFill>
              <a:latin typeface="Open Sans"/>
            </a:endParaRPr>
          </a:p>
          <a:p>
            <a:pPr algn="l"/>
            <a:endParaRPr lang="en-US" b="0" i="0" dirty="0">
              <a:solidFill>
                <a:srgbClr val="4C4845"/>
              </a:solidFill>
              <a:effectLst/>
              <a:latin typeface="Open Sans"/>
            </a:endParaRPr>
          </a:p>
          <a:p>
            <a:pPr algn="l"/>
            <a:endParaRPr lang="en-US" dirty="0">
              <a:solidFill>
                <a:srgbClr val="4C4845"/>
              </a:solidFill>
              <a:latin typeface="Open Sans"/>
            </a:endParaRPr>
          </a:p>
          <a:p>
            <a:pPr algn="l"/>
            <a:r>
              <a:rPr lang="en-US" sz="2400" b="0" i="0" dirty="0">
                <a:effectLst/>
                <a:latin typeface="Open Sans"/>
              </a:rPr>
              <a:t>TIMELINES</a:t>
            </a:r>
          </a:p>
          <a:p>
            <a:pPr algn="l"/>
            <a:endParaRPr lang="en-US" b="0" i="0" dirty="0">
              <a:effectLst/>
              <a:latin typeface="Open Sans"/>
            </a:endParaRPr>
          </a:p>
          <a:p>
            <a:pPr marL="285750" indent="-285750" algn="l">
              <a:buFont typeface="Arial" panose="020B0604020202020204" pitchFamily="34" charset="0"/>
              <a:buChar char="•"/>
            </a:pPr>
            <a:r>
              <a:rPr lang="en-US" sz="2000" dirty="0">
                <a:latin typeface="Open Sans"/>
              </a:rPr>
              <a:t>South Africa has a close relationship with the GHS since its adoption in 2002 as one of the main tools to achieve the sound management of chemicals.</a:t>
            </a:r>
          </a:p>
          <a:p>
            <a:pPr marL="285750" indent="-285750" algn="l">
              <a:buFont typeface="Arial" panose="020B0604020202020204" pitchFamily="34" charset="0"/>
              <a:buChar char="•"/>
            </a:pPr>
            <a:endParaRPr lang="en-US" sz="2000" dirty="0">
              <a:latin typeface="Open Sans"/>
            </a:endParaRPr>
          </a:p>
          <a:p>
            <a:pPr marL="285750" indent="-285750" algn="l">
              <a:buFont typeface="Arial" panose="020B0604020202020204" pitchFamily="34" charset="0"/>
              <a:buChar char="•"/>
            </a:pPr>
            <a:r>
              <a:rPr lang="en-US" sz="2000" dirty="0">
                <a:latin typeface="Open Sans"/>
              </a:rPr>
              <a:t>The </a:t>
            </a:r>
            <a:r>
              <a:rPr lang="en-US" sz="2000" b="0" i="0" dirty="0">
                <a:effectLst/>
                <a:latin typeface="Open Sans"/>
              </a:rPr>
              <a:t>Plan of Implementation of The World Summit on Sustainable Development that took place in Johannesburg</a:t>
            </a:r>
            <a:r>
              <a:rPr lang="en-US" sz="2000" dirty="0">
                <a:latin typeface="Open Sans"/>
              </a:rPr>
              <a:t> in </a:t>
            </a:r>
            <a:r>
              <a:rPr lang="en-US" sz="2000" b="0" i="0" dirty="0">
                <a:effectLst/>
                <a:latin typeface="Open Sans"/>
              </a:rPr>
              <a:t>2002 resolved in paragraph 23(c) of the Plan of Implementation that countries were encouraged to implement the GHS as soon as possible with a view to having the system fully operational by 2008.</a:t>
            </a:r>
          </a:p>
          <a:p>
            <a:pPr marL="285750" indent="-285750" algn="l">
              <a:buFont typeface="Arial" panose="020B0604020202020204" pitchFamily="34" charset="0"/>
              <a:buChar char="•"/>
            </a:pPr>
            <a:endParaRPr lang="en-US" sz="2000" dirty="0">
              <a:solidFill>
                <a:srgbClr val="4C4845"/>
              </a:solidFill>
              <a:latin typeface="Open Sans"/>
            </a:endParaRPr>
          </a:p>
        </p:txBody>
      </p:sp>
    </p:spTree>
    <p:extLst>
      <p:ext uri="{BB962C8B-B14F-4D97-AF65-F5344CB8AC3E}">
        <p14:creationId xmlns:p14="http://schemas.microsoft.com/office/powerpoint/2010/main" val="10956153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83768" y="-282945"/>
            <a:ext cx="6660232" cy="759617"/>
          </a:xfrm>
        </p:spPr>
        <p:txBody>
          <a:bodyPr>
            <a:normAutofit/>
          </a:bodyPr>
          <a:lstStyle/>
          <a:p>
            <a:pPr algn="ctr"/>
            <a:r>
              <a:rPr lang="en-US" sz="2800" baseline="30000" dirty="0">
                <a:solidFill>
                  <a:schemeClr val="bg1"/>
                </a:solidFill>
                <a:latin typeface="Arial" panose="020B0604020202020204" pitchFamily="34" charset="0"/>
                <a:cs typeface="Arial" panose="020B0604020202020204" pitchFamily="34" charset="0"/>
              </a:rPr>
              <a:t>CHEMICALS MANAGEMENT</a:t>
            </a:r>
            <a:endParaRPr lang="en-ZA" sz="2800" baseline="30000" dirty="0">
              <a:solidFill>
                <a:schemeClr val="bg1"/>
              </a:solidFill>
              <a:latin typeface="Arial" panose="020B0604020202020204" pitchFamily="34" charset="0"/>
              <a:cs typeface="Arial" panose="020B0604020202020204" pitchFamily="34" charset="0"/>
            </a:endParaRPr>
          </a:p>
        </p:txBody>
      </p:sp>
      <p:sp>
        <p:nvSpPr>
          <p:cNvPr id="6" name="Rectangle 4"/>
          <p:cNvSpPr txBox="1">
            <a:spLocks noChangeArrowheads="1"/>
          </p:cNvSpPr>
          <p:nvPr/>
        </p:nvSpPr>
        <p:spPr bwMode="auto">
          <a:xfrm>
            <a:off x="827584" y="476672"/>
            <a:ext cx="7953558" cy="4992670"/>
          </a:xfrm>
          <a:prstGeom prst="rect">
            <a:avLst/>
          </a:prstGeom>
          <a:noFill/>
          <a:ln w="9525">
            <a:noFill/>
            <a:miter lim="800000"/>
            <a:headEnd/>
            <a:tailEnd/>
          </a:ln>
        </p:spPr>
        <p:txBody>
          <a:bodyPr/>
          <a:lstStyle/>
          <a:p>
            <a:pPr>
              <a:spcBef>
                <a:spcPct val="20000"/>
              </a:spcBef>
              <a:defRPr/>
            </a:pPr>
            <a:endParaRPr lang="en-ZA" sz="2400" b="1" cap="all" dirty="0">
              <a:solidFill>
                <a:srgbClr val="000000">
                  <a:lumMod val="50000"/>
                  <a:lumOff val="50000"/>
                </a:srgbClr>
              </a:solidFill>
              <a:latin typeface="Calibri" panose="020F0502020204030204" pitchFamily="34" charset="0"/>
            </a:endParaRPr>
          </a:p>
        </p:txBody>
      </p:sp>
      <p:sp>
        <p:nvSpPr>
          <p:cNvPr id="4" name="TextBox 3">
            <a:extLst>
              <a:ext uri="{FF2B5EF4-FFF2-40B4-BE49-F238E27FC236}">
                <a16:creationId xmlns:a16="http://schemas.microsoft.com/office/drawing/2014/main" id="{731D1460-2885-463C-877F-E1CF137416B9}"/>
              </a:ext>
            </a:extLst>
          </p:cNvPr>
          <p:cNvSpPr txBox="1"/>
          <p:nvPr/>
        </p:nvSpPr>
        <p:spPr>
          <a:xfrm rot="10800000" flipH="1" flipV="1">
            <a:off x="532493" y="-214000"/>
            <a:ext cx="7783923" cy="5693866"/>
          </a:xfrm>
          <a:prstGeom prst="rect">
            <a:avLst/>
          </a:prstGeom>
          <a:noFill/>
        </p:spPr>
        <p:txBody>
          <a:bodyPr wrap="square" rtlCol="0">
            <a:spAutoFit/>
          </a:bodyPr>
          <a:lstStyle/>
          <a:p>
            <a:pPr algn="l"/>
            <a:endParaRPr lang="en-US" sz="2400" i="0" dirty="0">
              <a:solidFill>
                <a:srgbClr val="4C4845"/>
              </a:solidFill>
              <a:effectLst/>
              <a:latin typeface="Open Sans"/>
            </a:endParaRPr>
          </a:p>
          <a:p>
            <a:pPr algn="l"/>
            <a:endParaRPr lang="en-US" sz="2400" dirty="0">
              <a:solidFill>
                <a:srgbClr val="4C4845"/>
              </a:solidFill>
              <a:latin typeface="Open Sans"/>
            </a:endParaRPr>
          </a:p>
          <a:p>
            <a:pPr algn="l"/>
            <a:endParaRPr lang="en-US" sz="2400" i="0" dirty="0">
              <a:solidFill>
                <a:srgbClr val="4C4845"/>
              </a:solidFill>
              <a:effectLst/>
              <a:latin typeface="Open Sans"/>
            </a:endParaRPr>
          </a:p>
          <a:p>
            <a:pPr algn="l"/>
            <a:r>
              <a:rPr lang="en-US" sz="2400" i="0" dirty="0">
                <a:effectLst/>
                <a:latin typeface="Open Sans"/>
              </a:rPr>
              <a:t>TIMELINES</a:t>
            </a:r>
          </a:p>
          <a:p>
            <a:pPr algn="l"/>
            <a:endParaRPr lang="en-US" b="0" i="0" dirty="0">
              <a:effectLst/>
              <a:latin typeface="Open Sans"/>
            </a:endParaRPr>
          </a:p>
          <a:p>
            <a:pPr marL="285750" indent="-285750" algn="l">
              <a:buFont typeface="Arial" panose="020B0604020202020204" pitchFamily="34" charset="0"/>
              <a:buChar char="•"/>
            </a:pPr>
            <a:r>
              <a:rPr lang="en-US" sz="2000" b="0" i="0" dirty="0">
                <a:effectLst/>
                <a:latin typeface="Open Sans"/>
              </a:rPr>
              <a:t>In 2015, high-level decisions relating to the sound management of chemicals were adopted at international level. Thes</a:t>
            </a:r>
            <a:r>
              <a:rPr lang="en-US" sz="2000" dirty="0">
                <a:latin typeface="Open Sans"/>
              </a:rPr>
              <a:t>e included:</a:t>
            </a:r>
            <a:endParaRPr lang="en-US" sz="2000" b="0" i="0" dirty="0">
              <a:effectLst/>
              <a:latin typeface="Open Sans"/>
            </a:endParaRPr>
          </a:p>
          <a:p>
            <a:pPr marL="285750" indent="-285750" algn="l">
              <a:buFont typeface="Arial" panose="020B0604020202020204" pitchFamily="34" charset="0"/>
              <a:buChar char="•"/>
            </a:pPr>
            <a:endParaRPr lang="en-US" sz="2000" b="0" i="0" dirty="0">
              <a:effectLst/>
              <a:latin typeface="Open Sans"/>
            </a:endParaRPr>
          </a:p>
          <a:p>
            <a:pPr marL="742950" lvl="1" indent="-285750">
              <a:buFont typeface="Arial" panose="020B0604020202020204" pitchFamily="34" charset="0"/>
              <a:buChar char="•"/>
            </a:pPr>
            <a:r>
              <a:rPr lang="en-US" sz="1900" b="0" i="0" dirty="0">
                <a:effectLst/>
                <a:latin typeface="Open Sans"/>
              </a:rPr>
              <a:t>Agenda 2030 for Sustainable Development and </a:t>
            </a:r>
            <a:r>
              <a:rPr lang="en-US" sz="1900" dirty="0">
                <a:latin typeface="Open Sans"/>
              </a:rPr>
              <a:t>T</a:t>
            </a:r>
            <a:r>
              <a:rPr lang="en-US" sz="1900" b="0" i="0" dirty="0">
                <a:effectLst/>
                <a:latin typeface="Open Sans"/>
              </a:rPr>
              <a:t>arget 12.4 on chemicals management.</a:t>
            </a:r>
          </a:p>
          <a:p>
            <a:pPr marL="742950" lvl="1" indent="-285750">
              <a:buFont typeface="Arial" panose="020B0604020202020204" pitchFamily="34" charset="0"/>
              <a:buChar char="•"/>
            </a:pPr>
            <a:endParaRPr lang="en-US" sz="1900" b="0" i="0" dirty="0">
              <a:effectLst/>
              <a:latin typeface="Open Sans"/>
            </a:endParaRPr>
          </a:p>
          <a:p>
            <a:pPr marL="742950" lvl="1" indent="-285750">
              <a:buFont typeface="Arial" panose="020B0604020202020204" pitchFamily="34" charset="0"/>
              <a:buChar char="•"/>
            </a:pPr>
            <a:r>
              <a:rPr lang="en-US" sz="1900" u="none" strike="noStrike" dirty="0">
                <a:latin typeface="Open Sans"/>
              </a:rPr>
              <a:t>SAICM Overall </a:t>
            </a:r>
            <a:r>
              <a:rPr lang="en-US" sz="1900" dirty="0">
                <a:latin typeface="Open Sans"/>
              </a:rPr>
              <a:t>Orientation and Guidance, a</a:t>
            </a:r>
            <a:r>
              <a:rPr lang="en-US" sz="1900" u="none" strike="noStrike" dirty="0">
                <a:latin typeface="Open Sans"/>
              </a:rPr>
              <a:t>nd O</a:t>
            </a:r>
            <a:r>
              <a:rPr lang="en-US" sz="1900" b="0" i="0" dirty="0">
                <a:effectLst/>
                <a:latin typeface="Open Sans"/>
              </a:rPr>
              <a:t>bjectives 1 to 4 of the SAICM Global Plan of Action that relate to:</a:t>
            </a:r>
          </a:p>
          <a:p>
            <a:pPr marL="1200150" lvl="2" indent="-285750">
              <a:buFont typeface="Arial" panose="020B0604020202020204" pitchFamily="34" charset="0"/>
              <a:buChar char="•"/>
            </a:pPr>
            <a:r>
              <a:rPr lang="en-US" sz="1900" b="0" i="0" dirty="0">
                <a:effectLst/>
                <a:latin typeface="Open Sans"/>
              </a:rPr>
              <a:t>risk reduction;</a:t>
            </a:r>
          </a:p>
          <a:p>
            <a:pPr marL="1200150" lvl="2" indent="-285750">
              <a:buFont typeface="Arial" panose="020B0604020202020204" pitchFamily="34" charset="0"/>
              <a:buChar char="•"/>
            </a:pPr>
            <a:r>
              <a:rPr lang="en-US" sz="1900" b="0" i="0" dirty="0">
                <a:effectLst/>
                <a:latin typeface="Open Sans"/>
              </a:rPr>
              <a:t>strengthening knowledge and information sharing;</a:t>
            </a:r>
          </a:p>
          <a:p>
            <a:pPr marL="1200150" lvl="2" indent="-285750">
              <a:buFont typeface="Arial" panose="020B0604020202020204" pitchFamily="34" charset="0"/>
              <a:buChar char="•"/>
            </a:pPr>
            <a:r>
              <a:rPr lang="en-US" sz="1900" b="0" i="0" dirty="0">
                <a:effectLst/>
                <a:latin typeface="Open Sans"/>
              </a:rPr>
              <a:t>Governance: strengthening of institutions, law and policy; and</a:t>
            </a:r>
          </a:p>
          <a:p>
            <a:pPr marL="1200150" lvl="2" indent="-285750">
              <a:buFont typeface="Arial" panose="020B0604020202020204" pitchFamily="34" charset="0"/>
              <a:buChar char="•"/>
            </a:pPr>
            <a:r>
              <a:rPr lang="en-US" sz="1900" b="0" i="0" dirty="0">
                <a:effectLst/>
                <a:latin typeface="Open Sans"/>
              </a:rPr>
              <a:t>capacity building.</a:t>
            </a:r>
            <a:endParaRPr lang="en-US" sz="1900" dirty="0"/>
          </a:p>
        </p:txBody>
      </p:sp>
    </p:spTree>
    <p:extLst>
      <p:ext uri="{BB962C8B-B14F-4D97-AF65-F5344CB8AC3E}">
        <p14:creationId xmlns:p14="http://schemas.microsoft.com/office/powerpoint/2010/main" val="15063460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heme">
  <a:themeElements>
    <a:clrScheme name="BUSA">
      <a:dk1>
        <a:srgbClr val="000000"/>
      </a:dk1>
      <a:lt1>
        <a:srgbClr val="FFFFFF"/>
      </a:lt1>
      <a:dk2>
        <a:srgbClr val="000000"/>
      </a:dk2>
      <a:lt2>
        <a:srgbClr val="808080"/>
      </a:lt2>
      <a:accent1>
        <a:srgbClr val="01A7EA"/>
      </a:accent1>
      <a:accent2>
        <a:srgbClr val="333399"/>
      </a:accent2>
      <a:accent3>
        <a:srgbClr val="FFFFFF"/>
      </a:accent3>
      <a:accent4>
        <a:srgbClr val="000000"/>
      </a:accent4>
      <a:accent5>
        <a:srgbClr val="BBE0E3"/>
      </a:accent5>
      <a:accent6>
        <a:srgbClr val="2D2D8A"/>
      </a:accent6>
      <a:hlink>
        <a:srgbClr val="009999"/>
      </a:hlink>
      <a:folHlink>
        <a:srgbClr val="99CC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28843</TotalTime>
  <Words>1132</Words>
  <Application>Microsoft Macintosh PowerPoint</Application>
  <PresentationFormat>On-screen Show (4:3)</PresentationFormat>
  <Paragraphs>186</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Cambria</vt:lpstr>
      <vt:lpstr>Open Sans</vt:lpstr>
      <vt:lpstr>Symbol</vt:lpstr>
      <vt:lpstr>Office Theme</vt:lpstr>
      <vt:lpstr>PowerPoint Presentation</vt:lpstr>
      <vt:lpstr>AIM</vt:lpstr>
      <vt:lpstr>CAIA AND ITS MANDATE</vt:lpstr>
      <vt:lpstr>IMPORTANCE OF CHEMICALS</vt:lpstr>
      <vt:lpstr>IMPORTANCE OF CHEMICALS</vt:lpstr>
      <vt:lpstr>EDUCATION AND AWARENESS RAISING</vt:lpstr>
      <vt:lpstr>MARKET ACCESS</vt:lpstr>
      <vt:lpstr>CHEMICALS MANAGEMENT</vt:lpstr>
      <vt:lpstr>CHEMICALS MANAGEMENT</vt:lpstr>
      <vt:lpstr>CAIA’S RECENT GHS JOURNEY</vt:lpstr>
      <vt:lpstr>CAIA’S RECENT GHS JOURNEY</vt:lpstr>
      <vt:lpstr>CAIA’S RECENT GHS JOURNEY</vt:lpstr>
      <vt:lpstr>CAIA’S RECENT GHS JOURNEY</vt:lpstr>
      <vt:lpstr>CLOSING REMARKS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dc:creator>
  <cp:lastModifiedBy>Deidre Penfold</cp:lastModifiedBy>
  <cp:revision>570</cp:revision>
  <cp:lastPrinted>2015-11-18T10:27:06Z</cp:lastPrinted>
  <dcterms:created xsi:type="dcterms:W3CDTF">2013-10-28T13:02:35Z</dcterms:created>
  <dcterms:modified xsi:type="dcterms:W3CDTF">2021-04-20T06:38:30Z</dcterms:modified>
</cp:coreProperties>
</file>